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79" r:id="rId3"/>
    <p:sldId id="277" r:id="rId4"/>
    <p:sldId id="278" r:id="rId5"/>
    <p:sldId id="275" r:id="rId6"/>
    <p:sldId id="265" r:id="rId7"/>
    <p:sldId id="273" r:id="rId8"/>
    <p:sldId id="261" r:id="rId9"/>
    <p:sldId id="280" r:id="rId10"/>
    <p:sldId id="258" r:id="rId11"/>
    <p:sldId id="281" r:id="rId12"/>
    <p:sldId id="285" r:id="rId13"/>
    <p:sldId id="286" r:id="rId14"/>
    <p:sldId id="287" r:id="rId15"/>
    <p:sldId id="282" r:id="rId16"/>
    <p:sldId id="288"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CC6B6A-9420-4068-98EB-47F12D64F7E5}" v="2" dt="2023-08-13T17:35:57.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1" d="100"/>
          <a:sy n="61" d="100"/>
        </p:scale>
        <p:origin x="1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92ACC-13F1-4542-8CFD-FFFD312361C1}" type="datetimeFigureOut">
              <a:rPr lang="en-AU" smtClean="0"/>
              <a:t>14/08/2023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5655D-D95F-48C8-89AE-C5E269C40EBA}" type="slidenum">
              <a:rPr lang="en-AU" smtClean="0"/>
              <a:t>‹#›</a:t>
            </a:fld>
            <a:endParaRPr lang="en-AU"/>
          </a:p>
        </p:txBody>
      </p:sp>
    </p:spTree>
    <p:extLst>
      <p:ext uri="{BB962C8B-B14F-4D97-AF65-F5344CB8AC3E}">
        <p14:creationId xmlns:p14="http://schemas.microsoft.com/office/powerpoint/2010/main" val="2018618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Hello everyone, my names Jordan. I’m a bachelor or Philosophy honours student, studying theoretical Physics. My project is on the study of the merging of two black holes, under the supervision of Bruce Gendre, and Fiona Panther.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854A4-D269-463E-8BBF-4F2754009AD4}"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966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In this project, we are interesting in two rotating black holes that orbit one another in a black hole binary.</a:t>
            </a:r>
          </a:p>
          <a:p>
            <a:pPr marL="171450" indent="-171450">
              <a:buFontTx/>
              <a:buChar char="-"/>
            </a:pPr>
            <a:r>
              <a:rPr lang="en-AU" dirty="0"/>
              <a:t>As these black holes orbit one another they are obviously experiencing acceleration. And just like how accelerations of charged particles producing a change in the electromagnetic field that is propagated out at the speed of light in the form of electromagnetic radiation, changes in the gravitational field from accelerating masses results in the emission of gravitational radiation – called gravitational waves.</a:t>
            </a:r>
          </a:p>
          <a:p>
            <a:pPr marL="171450" indent="-171450">
              <a:buFontTx/>
              <a:buChar char="-"/>
            </a:pPr>
            <a:r>
              <a:rPr lang="en-AU" dirty="0"/>
              <a:t>The two black holes orbiting each other lose energy from emitting gravitational waves, causing there orbits to close in on one another before finally colliding, and merging into a single spinning black hole.</a:t>
            </a:r>
          </a:p>
          <a:p>
            <a:pPr marL="171450" indent="-171450">
              <a:buFontTx/>
              <a:buChar char="-"/>
            </a:pPr>
            <a:r>
              <a:rPr lang="en-AU" dirty="0"/>
              <a:t>This results in several solar masses of energy being lost from the system, and the emission of more energy in the form of gravitational radiation than the combined power from all the stars in the universe.</a:t>
            </a:r>
          </a:p>
          <a:p>
            <a:pPr marL="171450" indent="-171450">
              <a:buFontTx/>
              <a:buChar char="-"/>
            </a:pPr>
            <a:r>
              <a:rPr lang="en-AU" dirty="0"/>
              <a:t>Signals from these mergers are what is detected by the interferometers at LIGO and VIRGO.</a:t>
            </a:r>
          </a:p>
          <a:p>
            <a:pPr marL="171450" indent="-171450">
              <a:buFontTx/>
              <a:buChar char="-"/>
            </a:pPr>
            <a:endParaRPr lang="en-AU" dirty="0"/>
          </a:p>
          <a:p>
            <a:pPr marL="171450" indent="-171450">
              <a:buFontTx/>
              <a:buChar char="-"/>
            </a:pPr>
            <a:r>
              <a:rPr lang="en-AU" dirty="0"/>
              <a:t>Now gravitational waves, as I mentioned are really similar to electromagnetic waves. And this is no accident, it is a hint at the connection between general relativity and electromagnetic phenomena. I’m going to be spending the rest of this presentation talking about this relationship. To flesh out this relationship, I’m going to go on a bit of a detour, and discuss a field closely tied to electromagnetism – </a:t>
            </a:r>
            <a:r>
              <a:rPr lang="en-AU" dirty="0" err="1"/>
              <a:t>magnetohydrogynamics</a:t>
            </a:r>
            <a:r>
              <a:rPr lang="en-AU" dirty="0"/>
              <a:t> and plasma physics.</a:t>
            </a:r>
          </a:p>
        </p:txBody>
      </p:sp>
      <p:sp>
        <p:nvSpPr>
          <p:cNvPr id="4" name="Slide Number Placeholder 3"/>
          <p:cNvSpPr>
            <a:spLocks noGrp="1"/>
          </p:cNvSpPr>
          <p:nvPr>
            <p:ph type="sldNum" sz="quarter" idx="5"/>
          </p:nvPr>
        </p:nvSpPr>
        <p:spPr/>
        <p:txBody>
          <a:bodyPr/>
          <a:lstStyle/>
          <a:p>
            <a:fld id="{266854A4-D269-463E-8BBF-4F2754009AD4}" type="slidenum">
              <a:rPr lang="en-AU" smtClean="0"/>
              <a:t>3</a:t>
            </a:fld>
            <a:endParaRPr lang="en-AU"/>
          </a:p>
        </p:txBody>
      </p:sp>
    </p:spTree>
    <p:extLst>
      <p:ext uri="{BB962C8B-B14F-4D97-AF65-F5344CB8AC3E}">
        <p14:creationId xmlns:p14="http://schemas.microsoft.com/office/powerpoint/2010/main" val="703171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To start, I will really quickly talk about general relativity and black holes.</a:t>
            </a:r>
          </a:p>
          <a:p>
            <a:pPr marL="171450" indent="-171450">
              <a:buFontTx/>
              <a:buChar char="-"/>
            </a:pPr>
            <a:r>
              <a:rPr lang="en-AU" dirty="0"/>
              <a:t>General relativity is governed by Einstein’s field equations, shown here. This equation says that the curvature of spacetime, which we can identify with the Einstein tensor, is related to matter and energy sources, given by the stress-energy tensor on the right. This equation just says, in the words of John Wheeler “space-time tells matter how to move, and matter tells space-time how to curve”. </a:t>
            </a:r>
          </a:p>
          <a:p>
            <a:pPr marL="171450" indent="-171450">
              <a:buFontTx/>
              <a:buChar char="-"/>
            </a:pPr>
            <a:r>
              <a:rPr lang="en-AU" dirty="0"/>
              <a:t>So a mass like the Earth curves the space around it, and other masses within the vicinity of the Earth - like a satellite orbiting - will feel this curvature, and move in straight lines in this curved space (geodesics), which corresponds to the forces of gravity we observe in the world – as shown in this picture on the bottom right.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854A4-D269-463E-8BBF-4F2754009AD4}"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29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Firstly, why would one expect there to be any link between Plasmas and Gravitation? To answer that, lets look at the link between electromagnetism and general relativity that I alluded to before.</a:t>
            </a:r>
          </a:p>
          <a:p>
            <a:pPr marL="171450" indent="-171450">
              <a:buFontTx/>
              <a:buChar char="-"/>
            </a:pPr>
            <a:r>
              <a:rPr lang="en-AU" dirty="0"/>
              <a:t>The link between electromagnetism and general relativity has existed for a long time, with Einstein spending the second half of his life trying to unify the two forces.</a:t>
            </a:r>
          </a:p>
          <a:p>
            <a:pPr marL="171450" indent="-171450">
              <a:buFontTx/>
              <a:buChar char="-"/>
            </a:pPr>
            <a:r>
              <a:rPr lang="en-AU" dirty="0"/>
              <a:t>The analogy between the two fields is seen most clearly in the weak field limit of general relativity (the limit where we assume spacetime is close to flat, with a small perturbation), this leads to Einstein’s field equations reducing to the </a:t>
            </a:r>
            <a:r>
              <a:rPr lang="en-AU" dirty="0" err="1"/>
              <a:t>Gravito</a:t>
            </a:r>
            <a:r>
              <a:rPr lang="en-AU" dirty="0"/>
              <a:t>-electro-magnetic equations, a set of PDEs that are remarkably similar to Maxwell’s equations.</a:t>
            </a:r>
          </a:p>
          <a:p>
            <a:pPr marL="171450" indent="-171450">
              <a:buFontTx/>
              <a:buChar char="-"/>
            </a:pPr>
            <a:r>
              <a:rPr lang="en-AU" dirty="0"/>
              <a:t>This introduces two fields associated with a gravitational mass, the gravito-magnetic and gravito-electric fields.</a:t>
            </a:r>
          </a:p>
          <a:p>
            <a:pPr marL="171450" indent="-171450">
              <a:buFontTx/>
              <a:buChar char="-"/>
            </a:pPr>
            <a:r>
              <a:rPr lang="en-AU" dirty="0"/>
              <a:t>A non spinning black hole would have just an gravito-electric field, like how any charged object produces an electric field (Newtonian charge).</a:t>
            </a:r>
          </a:p>
          <a:p>
            <a:pPr marL="171450" indent="-171450">
              <a:buFontTx/>
              <a:buChar char="-"/>
            </a:pPr>
            <a:r>
              <a:rPr lang="en-AU" dirty="0"/>
              <a:t>A spinning black hole, due to the effect of frame dragging, will have an associated gravito-magnetic field.</a:t>
            </a:r>
          </a:p>
          <a:p>
            <a:pPr marL="171450" indent="-171450">
              <a:buFontTx/>
              <a:buChar char="-"/>
            </a:pPr>
            <a:r>
              <a:rPr lang="en-AU" dirty="0"/>
              <a:t>To see why this is, consider a positively charged sphere rotating about its axis. This rotation will create a bunch of current loops, which will produce a dipole – acting as a magnetic field. In the same way, frame dragging will produce its own sort of dipole field, deflecting incoming massive particles (i.e. particles with “charge”) as if it was a magnetic Lorentz force. But this is just what frame dragging is! A result of the fabric of spacetime rotating.</a:t>
            </a:r>
          </a:p>
          <a:p>
            <a:pPr marL="171450" indent="-171450">
              <a:buFontTx/>
              <a:buChar char="-"/>
            </a:pPr>
            <a:r>
              <a:rPr lang="en-AU" dirty="0"/>
              <a:t>These effects have been shown experientially, producing the so called Lense-Thirring effect. This causes the spins of binary black holes to precess as they approach each other, similar to how the spin of an electron </a:t>
            </a:r>
            <a:r>
              <a:rPr lang="en-AU" dirty="0" err="1"/>
              <a:t>precesses</a:t>
            </a:r>
            <a:r>
              <a:rPr lang="en-AU" dirty="0"/>
              <a:t> in an external magnetic field (Larmor precession).</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854A4-D269-463E-8BBF-4F2754009AD4}"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105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**Maybe rewrite this part for new diagrams – make briefer**</a:t>
            </a:r>
          </a:p>
          <a:p>
            <a:pPr marL="171450" indent="-171450">
              <a:buFontTx/>
              <a:buChar char="-"/>
            </a:pPr>
            <a:r>
              <a:rPr lang="en-US" sz="1200" dirty="0"/>
              <a:t>The last effect in Plasmas that I want to talk about is that of magnetic reconnection, where magnetic field lines break and reform in a different arrangement, producing energy in the process. To see how it works, consider the following situation where magnetic reconnection occurs:</a:t>
            </a:r>
          </a:p>
          <a:p>
            <a:pPr marL="171450" indent="-171450">
              <a:buFontTx/>
              <a:buChar char="-"/>
            </a:pPr>
            <a:r>
              <a:rPr lang="en-US" sz="1200" dirty="0"/>
              <a:t>Magnetic field line rapidly decreasing down from the top of page (moving right), until it flips direction and begins increasing in magnitude down the page (blue region).</a:t>
            </a:r>
          </a:p>
          <a:p>
            <a:pPr marL="171450" indent="-171450">
              <a:buFontTx/>
              <a:buChar char="-"/>
            </a:pPr>
            <a:r>
              <a:rPr lang="en-US" sz="1200" dirty="0"/>
              <a:t>In center there is zero magnetic field, and due Amperes law there is a current sheet moving into the page. Due to magnetic pressure, pressure much higher outside current sheet then within, resulting in a force sucking the plasma towards the central current sheet along with the frozen in magnetic field lines.</a:t>
            </a:r>
          </a:p>
          <a:p>
            <a:pPr marL="171450" indent="-171450">
              <a:buFontTx/>
              <a:buChar char="-"/>
            </a:pPr>
            <a:r>
              <a:rPr lang="en-US" sz="1200" dirty="0"/>
              <a:t>As the frozen in field line reaches near the current sheet, ideal MHD breaks down (resistivity becomes finite) and the diffusion term in the ideal induction   equation becomes relevant. This results in both the upper and lower magnetic fields decaying in the horizontal direction (possibly just ohms law?)</a:t>
            </a:r>
          </a:p>
          <a:p>
            <a:pPr marL="171450" indent="-171450">
              <a:buFontTx/>
              <a:buChar char="-"/>
            </a:pPr>
            <a:r>
              <a:rPr lang="en-US" sz="1200" dirty="0"/>
              <a:t>Zero horizontal magnetic field means the diagonal components of each magnetic field can join up (cut and pasting of field lines), and magnetic tension will then pull the resulting joined field lines across the current sheet.</a:t>
            </a:r>
          </a:p>
          <a:p>
            <a:pPr marL="171450" indent="-171450">
              <a:buFontTx/>
              <a:buChar char="-"/>
            </a:pPr>
            <a:r>
              <a:rPr lang="en-AU" sz="1200" dirty="0"/>
              <a:t>The plasma moves with this frozen in magnetic field out from the centre, resulting in a drop in pressure, dragging more of the field lines towards the centre, completing the process</a:t>
            </a:r>
          </a:p>
          <a:p>
            <a:pPr marL="171450" indent="-171450">
              <a:buFontTx/>
              <a:buChar char="-"/>
            </a:pPr>
            <a:r>
              <a:rPr lang="en-AU" sz="1200" dirty="0"/>
              <a:t>This process is shown here in this animation, magnetic field lines are sucked into the current sheets, the horizontal components or the magnetic fields drop to zero from resistivity effects, and this allows the vertical components of the magnetic fields to smoothly join together, at which point magnetic tension drags these fields outwards off into space.</a:t>
            </a:r>
          </a:p>
          <a:p>
            <a:pPr marL="171450" indent="-171450">
              <a:buFontTx/>
              <a:buChar char="-"/>
            </a:pPr>
            <a:r>
              <a:rPr lang="en-AU" sz="1200" dirty="0"/>
              <a:t>Magnetic reconnection shows up all over the place in Astrophysics. The most famous example is probably in Solar flares, shown in this next image. At sunspots, locations in the sun with intense magnetic fields (resulting in a lower temperature from cooler regions deeper in the sun, resulting in the visible dark patches on surface of sun) coming out of the photosphere can reconnect with itself and releasing its magnetic energy in the form of emission of charged particles and EM radiation. (Think of magnetic energy release like the snap when a twisted rubber band snaps).</a:t>
            </a:r>
          </a:p>
          <a:p>
            <a:pPr marL="171450" indent="-171450">
              <a:buFontTx/>
              <a:buChar char="-"/>
            </a:pPr>
            <a:endParaRPr lang="en-AU" sz="1200" dirty="0"/>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854A4-D269-463E-8BBF-4F2754009AD4}"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2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To see how gravitational reconnection could occur, lets view a simple case of reconnection that occurs in electromagnetism.</a:t>
            </a:r>
          </a:p>
          <a:p>
            <a:endParaRPr lang="en-AU" dirty="0"/>
          </a:p>
          <a:p>
            <a:pPr marL="171450" indent="-171450">
              <a:buFontTx/>
              <a:buChar char="-"/>
            </a:pPr>
            <a:r>
              <a:rPr lang="en-AU" dirty="0"/>
              <a:t>This animation at the top shows essentially two bar magnets (modelled as a chain of dipoles) oriented in opposite directions approaching one another.</a:t>
            </a:r>
          </a:p>
          <a:p>
            <a:endParaRPr lang="en-AU" dirty="0"/>
          </a:p>
          <a:p>
            <a:pPr marL="171450" indent="-171450">
              <a:buFontTx/>
              <a:buChar char="-"/>
            </a:pPr>
            <a:r>
              <a:rPr lang="en-AU" dirty="0"/>
              <a:t>Notice that a null spots (indicated by green dots) appear on either side of the magnets, with these points of zero field approaching the centre as the magnets come together.</a:t>
            </a:r>
          </a:p>
          <a:p>
            <a:endParaRPr lang="en-AU" dirty="0"/>
          </a:p>
          <a:p>
            <a:pPr marL="171450" indent="-171450">
              <a:buFontTx/>
              <a:buChar char="-"/>
            </a:pPr>
            <a:r>
              <a:rPr lang="en-AU" dirty="0"/>
              <a:t>At these null points, since there is zero magnetic field, the magnetic field lines that previously belonged to a single bar magnet “snaps” and reforms into a field line connecting the two separate bar magnets.</a:t>
            </a:r>
          </a:p>
          <a:p>
            <a:endParaRPr lang="en-AU" dirty="0"/>
          </a:p>
          <a:p>
            <a:pPr marL="171450" indent="-171450">
              <a:buFontTx/>
              <a:buChar char="-"/>
            </a:pPr>
            <a:r>
              <a:rPr lang="en-AU" dirty="0"/>
              <a:t>A particle trapped that travels to a null spot will momentarily be free of the field, and could then potentially escape the system under the right circumstances.</a:t>
            </a:r>
          </a:p>
          <a:p>
            <a:endParaRPr lang="en-AU" dirty="0"/>
          </a:p>
          <a:p>
            <a:pPr marL="171450" indent="-171450">
              <a:buFontTx/>
              <a:buChar char="-"/>
            </a:pPr>
            <a:r>
              <a:rPr lang="en-AU" dirty="0"/>
              <a:t>Consider now a pair of binary black holes. Classically, we know there is a null spot in the gravitational field at the centre of mass of the binary system, and the combined frame dragging from each of the black holes could produce null spots and different locations. At this gravitational field null point, the field is able to snap and reconnect to change its topology.</a:t>
            </a:r>
          </a:p>
          <a:p>
            <a:endParaRPr lang="en-AU" dirty="0"/>
          </a:p>
          <a:p>
            <a:pPr marL="171450" indent="-171450">
              <a:buFontTx/>
              <a:buChar char="-"/>
            </a:pPr>
            <a:r>
              <a:rPr lang="en-AU" dirty="0"/>
              <a:t>The question is, could any material that was originally within this null point then be ejected by the system? Potentially forming some sort of jet travelling perpendicular to the orbital plane, maybe like the cartoon shown on the bottom right (like a coronal mass ejection, but for black holes).</a:t>
            </a:r>
          </a:p>
          <a:p>
            <a:endParaRPr lang="en-AU" dirty="0"/>
          </a:p>
          <a:p>
            <a:pPr marL="171450" indent="-171450">
              <a:buFontTx/>
              <a:buChar char="-"/>
            </a:pPr>
            <a:r>
              <a:rPr lang="en-AU" dirty="0"/>
              <a:t>The bottom right image is a bad animation I made illustrating the kind of process that could occur. Two Kerr black holes approaching orbiting each other act like dipoles due to frame dragging, and when these gravitational dipoles interact, like with the magnetic dipoles, the gravitational field lines reconnect. And this could result in restructuring of the gravitational field lines, potentially casing some kind of ejection of material from the Lagrange points between the two masses.</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854A4-D269-463E-8BBF-4F2754009AD4}"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628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4DB9C-C2E0-78B7-9CFB-F5BCF938EA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CC4893B-3407-5FE5-7BE5-BC4CE8D2C9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CFBED91-8054-A6A5-0506-253D2DC2E202}"/>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5" name="Footer Placeholder 4">
            <a:extLst>
              <a:ext uri="{FF2B5EF4-FFF2-40B4-BE49-F238E27FC236}">
                <a16:creationId xmlns:a16="http://schemas.microsoft.com/office/drawing/2014/main" id="{069F58ED-FA8B-E142-64E0-AF840BABB4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C38B547-C67B-3E25-4523-2B0679568A60}"/>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867192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8988-210B-69A9-B1C3-C9B98A3A7F0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1F80B84-6638-FB24-05EF-3AC2C083C2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E423878-4326-A31A-F97D-3A847EF9FF4A}"/>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5" name="Footer Placeholder 4">
            <a:extLst>
              <a:ext uri="{FF2B5EF4-FFF2-40B4-BE49-F238E27FC236}">
                <a16:creationId xmlns:a16="http://schemas.microsoft.com/office/drawing/2014/main" id="{EB2E319D-F6A7-92A7-E503-63C413868DD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4197CC5-4A22-11F3-A63D-0AFDCBD3B519}"/>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2868983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7EACB2-5851-73A6-B0EF-28C895497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D40AB90-CB97-AEC9-7A18-C24394B55E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BAA89B0-6CDC-02A9-CD50-469B05522846}"/>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5" name="Footer Placeholder 4">
            <a:extLst>
              <a:ext uri="{FF2B5EF4-FFF2-40B4-BE49-F238E27FC236}">
                <a16:creationId xmlns:a16="http://schemas.microsoft.com/office/drawing/2014/main" id="{923B2D83-F58C-9796-DDAF-49AF6E37864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D6D9AE5-FFDF-7F2E-8956-A2D1F7607F8B}"/>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4244747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951B1-D1FB-2964-4243-05E9F558B24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960D3A0-68ED-7D5A-7C73-774F1E0162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847089C-0F23-4F09-367D-B580FDE07233}"/>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5" name="Footer Placeholder 4">
            <a:extLst>
              <a:ext uri="{FF2B5EF4-FFF2-40B4-BE49-F238E27FC236}">
                <a16:creationId xmlns:a16="http://schemas.microsoft.com/office/drawing/2014/main" id="{DA7BD9C0-69AD-712E-A6B5-2B174F8051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213E4C4-6428-69F0-BFF9-91D0C132813A}"/>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963059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881F-10C5-2558-3677-59A38330F1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02CD7E0-07A3-4CAD-CD0E-8E57F0EE69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CFB031-E070-A80C-C647-13F84A1D5D33}"/>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5" name="Footer Placeholder 4">
            <a:extLst>
              <a:ext uri="{FF2B5EF4-FFF2-40B4-BE49-F238E27FC236}">
                <a16:creationId xmlns:a16="http://schemas.microsoft.com/office/drawing/2014/main" id="{A3692B12-4C24-024C-F34D-69249F9A72E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6AD9DF-7CFF-CA5B-6943-B1A41818D461}"/>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388109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79902-23B3-1E6A-11A5-3C3EF2CF02E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C989D5E-B79A-1B52-B5FB-3A28F34C3C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510D598-34A0-5194-59CF-98801EB1DA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2C8EFE0-1985-EB3A-DB78-14D74F599335}"/>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6" name="Footer Placeholder 5">
            <a:extLst>
              <a:ext uri="{FF2B5EF4-FFF2-40B4-BE49-F238E27FC236}">
                <a16:creationId xmlns:a16="http://schemas.microsoft.com/office/drawing/2014/main" id="{C2247E5B-81F9-52AF-2F05-CFF46F2368D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EA81080-8ED1-4E31-1F2B-AB550D4E9775}"/>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1002163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24A4-5AC0-363F-2EF2-26AE5D742B6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7AEF5E1-ED3A-DA7B-C9EF-C8043B52E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530E9D-4772-426C-1036-5CA2EE0985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B2AECA4-121A-6894-E2E7-77E2A0D5D0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0228A3-45A1-F427-6D2B-3A46FC9EE2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97A92A5-A90B-D3A5-36FC-216F296C7BFE}"/>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8" name="Footer Placeholder 7">
            <a:extLst>
              <a:ext uri="{FF2B5EF4-FFF2-40B4-BE49-F238E27FC236}">
                <a16:creationId xmlns:a16="http://schemas.microsoft.com/office/drawing/2014/main" id="{B913123D-52AE-66AB-7E38-01DEC66942F4}"/>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FC8911B-627C-53D1-EAE5-0DA078579D76}"/>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35175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A87E-DFC4-6F42-F200-94B622A695F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4BDD23C-A3D7-1861-E1FD-B5742CD8C583}"/>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4" name="Footer Placeholder 3">
            <a:extLst>
              <a:ext uri="{FF2B5EF4-FFF2-40B4-BE49-F238E27FC236}">
                <a16:creationId xmlns:a16="http://schemas.microsoft.com/office/drawing/2014/main" id="{C8E53E6A-DBEA-C724-8074-493C7B32A07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5EFA97E-68B3-EE8F-BA88-D016F9C1D1F7}"/>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2982048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619A4E-991A-8DFD-EB1F-F0FE71EA4710}"/>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3" name="Footer Placeholder 2">
            <a:extLst>
              <a:ext uri="{FF2B5EF4-FFF2-40B4-BE49-F238E27FC236}">
                <a16:creationId xmlns:a16="http://schemas.microsoft.com/office/drawing/2014/main" id="{5CF3CD15-A485-3FCF-80F6-65515E5B8E3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35053D4-6B82-F52B-B6D0-9A8AE3B58AC9}"/>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3868430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5B66-D587-B7EB-30DC-44BF3DC0E2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3D13EF6-86E4-3486-BA5D-86FFDE3F4C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7F54824-7770-3157-3035-B64E78C5B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F6041E-680D-0357-7F55-AC6F84358D4D}"/>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6" name="Footer Placeholder 5">
            <a:extLst>
              <a:ext uri="{FF2B5EF4-FFF2-40B4-BE49-F238E27FC236}">
                <a16:creationId xmlns:a16="http://schemas.microsoft.com/office/drawing/2014/main" id="{FD46D774-2A4F-E2D3-1C07-5864409C99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F88E28-7C0B-1F1B-088D-BD61513C73B9}"/>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3696365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6BA2-5F85-4A8D-66C2-445E993C0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94F4329-85D4-BD3B-0E53-5CA2A0A9CE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6766BD2-26D9-33C2-6E51-FD2C520A0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14AABD-28DF-FFDA-1221-964AE9198CF7}"/>
              </a:ext>
            </a:extLst>
          </p:cNvPr>
          <p:cNvSpPr>
            <a:spLocks noGrp="1"/>
          </p:cNvSpPr>
          <p:nvPr>
            <p:ph type="dt" sz="half" idx="10"/>
          </p:nvPr>
        </p:nvSpPr>
        <p:spPr/>
        <p:txBody>
          <a:bodyPr/>
          <a:lstStyle/>
          <a:p>
            <a:fld id="{DD1FC6CE-B4D9-474C-A429-A4A644042C38}" type="datetimeFigureOut">
              <a:rPr lang="en-AU" smtClean="0"/>
              <a:t>14/08/2023</a:t>
            </a:fld>
            <a:endParaRPr lang="en-AU"/>
          </a:p>
        </p:txBody>
      </p:sp>
      <p:sp>
        <p:nvSpPr>
          <p:cNvPr id="6" name="Footer Placeholder 5">
            <a:extLst>
              <a:ext uri="{FF2B5EF4-FFF2-40B4-BE49-F238E27FC236}">
                <a16:creationId xmlns:a16="http://schemas.microsoft.com/office/drawing/2014/main" id="{CE303670-3362-02E2-160C-8F41E1F4B3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6C5D21-A76A-81A6-4D45-054A383F0AEC}"/>
              </a:ext>
            </a:extLst>
          </p:cNvPr>
          <p:cNvSpPr>
            <a:spLocks noGrp="1"/>
          </p:cNvSpPr>
          <p:nvPr>
            <p:ph type="sldNum" sz="quarter" idx="12"/>
          </p:nvPr>
        </p:nvSpPr>
        <p:spPr/>
        <p:txBody>
          <a:bodyPr/>
          <a:lstStyle/>
          <a:p>
            <a:fld id="{B45F02A3-1F44-41A2-9DD0-D1F7DC03631D}" type="slidenum">
              <a:rPr lang="en-AU" smtClean="0"/>
              <a:t>‹#›</a:t>
            </a:fld>
            <a:endParaRPr lang="en-AU"/>
          </a:p>
        </p:txBody>
      </p:sp>
    </p:spTree>
    <p:extLst>
      <p:ext uri="{BB962C8B-B14F-4D97-AF65-F5344CB8AC3E}">
        <p14:creationId xmlns:p14="http://schemas.microsoft.com/office/powerpoint/2010/main" val="3100700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929199-AF7B-9F1F-8B0C-1CAB4623AF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9DBDC14-095B-F63D-A8A6-3158EF9FB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A4F0CAF-2E3D-8A96-42EC-84CE4CE9BE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1FC6CE-B4D9-474C-A429-A4A644042C38}" type="datetimeFigureOut">
              <a:rPr lang="en-AU" smtClean="0"/>
              <a:t>14/08/2023</a:t>
            </a:fld>
            <a:endParaRPr lang="en-AU"/>
          </a:p>
        </p:txBody>
      </p:sp>
      <p:sp>
        <p:nvSpPr>
          <p:cNvPr id="5" name="Footer Placeholder 4">
            <a:extLst>
              <a:ext uri="{FF2B5EF4-FFF2-40B4-BE49-F238E27FC236}">
                <a16:creationId xmlns:a16="http://schemas.microsoft.com/office/drawing/2014/main" id="{D3811FBE-ABEE-D387-A8BF-243CF35F68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664E5BC-18C6-46E1-B12D-C65C88EDFA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F02A3-1F44-41A2-9DD0-D1F7DC03631D}" type="slidenum">
              <a:rPr lang="en-AU" smtClean="0"/>
              <a:t>‹#›</a:t>
            </a:fld>
            <a:endParaRPr lang="en-AU"/>
          </a:p>
        </p:txBody>
      </p:sp>
    </p:spTree>
    <p:extLst>
      <p:ext uri="{BB962C8B-B14F-4D97-AF65-F5344CB8AC3E}">
        <p14:creationId xmlns:p14="http://schemas.microsoft.com/office/powerpoint/2010/main" val="798306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AA875DF-9EC3-C31B-AB47-009F1EFFE023}"/>
              </a:ext>
            </a:extLst>
          </p:cNvPr>
          <p:cNvPicPr>
            <a:picLocks noChangeAspect="1"/>
          </p:cNvPicPr>
          <p:nvPr/>
        </p:nvPicPr>
        <p:blipFill rotWithShape="1">
          <a:blip r:embed="rId3">
            <a:alphaModFix amt="50000"/>
          </a:blip>
          <a:srcRect t="17449" r="-1" b="26286"/>
          <a:stretch/>
        </p:blipFill>
        <p:spPr>
          <a:xfrm>
            <a:off x="20" y="10"/>
            <a:ext cx="12188930" cy="6857990"/>
          </a:xfrm>
          <a:prstGeom prst="rect">
            <a:avLst/>
          </a:prstGeom>
        </p:spPr>
      </p:pic>
      <p:sp>
        <p:nvSpPr>
          <p:cNvPr id="2" name="Title 1">
            <a:extLst>
              <a:ext uri="{FF2B5EF4-FFF2-40B4-BE49-F238E27FC236}">
                <a16:creationId xmlns:a16="http://schemas.microsoft.com/office/drawing/2014/main" id="{D5641C61-68E9-2CC9-31BE-B5134D1ED350}"/>
              </a:ext>
            </a:extLst>
          </p:cNvPr>
          <p:cNvSpPr>
            <a:spLocks noGrp="1"/>
          </p:cNvSpPr>
          <p:nvPr>
            <p:ph type="ctrTitle"/>
          </p:nvPr>
        </p:nvSpPr>
        <p:spPr>
          <a:xfrm>
            <a:off x="1524000" y="1122363"/>
            <a:ext cx="9144000" cy="3063240"/>
          </a:xfrm>
        </p:spPr>
        <p:txBody>
          <a:bodyPr>
            <a:normAutofit/>
          </a:bodyPr>
          <a:lstStyle/>
          <a:p>
            <a:r>
              <a:rPr lang="en-AU" sz="6600" dirty="0">
                <a:solidFill>
                  <a:srgbClr val="FFFFFF"/>
                </a:solidFill>
              </a:rPr>
              <a:t>Studying the merger of two black holes</a:t>
            </a:r>
          </a:p>
        </p:txBody>
      </p:sp>
      <p:sp>
        <p:nvSpPr>
          <p:cNvPr id="3" name="Subtitle 2">
            <a:extLst>
              <a:ext uri="{FF2B5EF4-FFF2-40B4-BE49-F238E27FC236}">
                <a16:creationId xmlns:a16="http://schemas.microsoft.com/office/drawing/2014/main" id="{2B72228E-7AB3-DC19-2E4E-3EBBD4C528C1}"/>
              </a:ext>
            </a:extLst>
          </p:cNvPr>
          <p:cNvSpPr>
            <a:spLocks noGrp="1"/>
          </p:cNvSpPr>
          <p:nvPr>
            <p:ph type="subTitle" idx="1"/>
          </p:nvPr>
        </p:nvSpPr>
        <p:spPr>
          <a:xfrm>
            <a:off x="1527048" y="4599432"/>
            <a:ext cx="9144000" cy="1536192"/>
          </a:xfrm>
        </p:spPr>
        <p:txBody>
          <a:bodyPr>
            <a:normAutofit/>
          </a:bodyPr>
          <a:lstStyle/>
          <a:p>
            <a:r>
              <a:rPr lang="en-AU" dirty="0">
                <a:solidFill>
                  <a:srgbClr val="FFFFFF"/>
                </a:solidFill>
              </a:rPr>
              <a:t>Thesis proposal, by Jordan Moncrieff</a:t>
            </a:r>
          </a:p>
          <a:p>
            <a:r>
              <a:rPr lang="en-AU" dirty="0">
                <a:solidFill>
                  <a:srgbClr val="FFFFFF"/>
                </a:solidFill>
              </a:rPr>
              <a:t>Supervisors: Bruce Gendre, Fiona Panther</a:t>
            </a:r>
          </a:p>
          <a:p>
            <a:endParaRPr lang="en-AU" dirty="0">
              <a:solidFill>
                <a:srgbClr val="FFFFFF"/>
              </a:solidFill>
            </a:endParaRPr>
          </a:p>
        </p:txBody>
      </p:sp>
      <p:sp>
        <p:nvSpPr>
          <p:cNvPr id="2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BE8B8EF-C824-CAE7-E037-4A6352053CC7}"/>
              </a:ext>
            </a:extLst>
          </p:cNvPr>
          <p:cNvSpPr txBox="1"/>
          <p:nvPr/>
        </p:nvSpPr>
        <p:spPr>
          <a:xfrm>
            <a:off x="6454601" y="6488658"/>
            <a:ext cx="660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74747"/>
                </a:solidFill>
                <a:effectLst/>
                <a:uLnTx/>
                <a:uFillTx/>
                <a:latin typeface="Lora" panose="020B0604020202020204" pitchFamily="2" charset="0"/>
                <a:ea typeface="+mn-ea"/>
                <a:cs typeface="+mn-cs"/>
              </a:rPr>
              <a:t>Image credit: NASA’s Goddard Space Flight Center.</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6064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EDCF636F-B9AE-3F03-078D-24B3CF9046CD}"/>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mj-lt"/>
                <a:ea typeface="+mj-ea"/>
                <a:cs typeface="+mj-cs"/>
              </a:rPr>
              <a:t>Progress</a:t>
            </a:r>
          </a:p>
        </p:txBody>
      </p:sp>
    </p:spTree>
    <p:extLst>
      <p:ext uri="{BB962C8B-B14F-4D97-AF65-F5344CB8AC3E}">
        <p14:creationId xmlns:p14="http://schemas.microsoft.com/office/powerpoint/2010/main" val="2310520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D18D-CDBD-DFB2-FA3F-8B43C704B7C0}"/>
              </a:ext>
            </a:extLst>
          </p:cNvPr>
          <p:cNvSpPr>
            <a:spLocks noGrp="1"/>
          </p:cNvSpPr>
          <p:nvPr>
            <p:ph type="title"/>
          </p:nvPr>
        </p:nvSpPr>
        <p:spPr/>
        <p:txBody>
          <a:bodyPr/>
          <a:lstStyle/>
          <a:p>
            <a:r>
              <a:rPr lang="en-AU" dirty="0"/>
              <a:t>Basic model</a:t>
            </a:r>
          </a:p>
        </p:txBody>
      </p:sp>
      <p:pic>
        <p:nvPicPr>
          <p:cNvPr id="5" name="Picture 4">
            <a:extLst>
              <a:ext uri="{FF2B5EF4-FFF2-40B4-BE49-F238E27FC236}">
                <a16:creationId xmlns:a16="http://schemas.microsoft.com/office/drawing/2014/main" id="{0842DB48-34BD-685A-96FD-9E6C01A2885D}"/>
              </a:ext>
            </a:extLst>
          </p:cNvPr>
          <p:cNvPicPr>
            <a:picLocks noChangeAspect="1"/>
          </p:cNvPicPr>
          <p:nvPr/>
        </p:nvPicPr>
        <p:blipFill>
          <a:blip r:embed="rId2"/>
          <a:stretch>
            <a:fillRect/>
          </a:stretch>
        </p:blipFill>
        <p:spPr>
          <a:xfrm>
            <a:off x="2687320" y="3524925"/>
            <a:ext cx="6359641" cy="2041547"/>
          </a:xfrm>
          <a:prstGeom prst="rect">
            <a:avLst/>
          </a:prstGeom>
        </p:spPr>
      </p:pic>
      <p:sp>
        <p:nvSpPr>
          <p:cNvPr id="8" name="TextBox 7">
            <a:extLst>
              <a:ext uri="{FF2B5EF4-FFF2-40B4-BE49-F238E27FC236}">
                <a16:creationId xmlns:a16="http://schemas.microsoft.com/office/drawing/2014/main" id="{249F890F-F150-9AB4-1863-D6559F7B35FF}"/>
              </a:ext>
            </a:extLst>
          </p:cNvPr>
          <p:cNvSpPr txBox="1"/>
          <p:nvPr/>
        </p:nvSpPr>
        <p:spPr>
          <a:xfrm>
            <a:off x="650536" y="1483360"/>
            <a:ext cx="10703264" cy="1754326"/>
          </a:xfrm>
          <a:prstGeom prst="rect">
            <a:avLst/>
          </a:prstGeom>
          <a:noFill/>
        </p:spPr>
        <p:txBody>
          <a:bodyPr wrap="square" rtlCol="0">
            <a:spAutoFit/>
          </a:bodyPr>
          <a:lstStyle/>
          <a:p>
            <a:pPr marL="285750" indent="-285750">
              <a:buFontTx/>
              <a:buChar char="-"/>
            </a:pPr>
            <a:r>
              <a:rPr lang="en-AU" dirty="0"/>
              <a:t>Simplest model with all the necessary ingredients for reconnection.</a:t>
            </a:r>
          </a:p>
          <a:p>
            <a:pPr marL="285750" indent="-285750">
              <a:buFontTx/>
              <a:buChar char="-"/>
            </a:pPr>
            <a:r>
              <a:rPr lang="en-AU" dirty="0"/>
              <a:t>Includes frame dragging (lowest order gravitomagnetic contribution), energy losses via gravitational wave emissions (resulting in </a:t>
            </a:r>
            <a:r>
              <a:rPr lang="en-AU" dirty="0" err="1"/>
              <a:t>inspiral</a:t>
            </a:r>
            <a:r>
              <a:rPr lang="en-AU" dirty="0"/>
              <a:t>), rotating reference frame (resulting in centrifugal, </a:t>
            </a:r>
            <a:r>
              <a:rPr lang="en-AU" dirty="0" err="1"/>
              <a:t>Corriolis</a:t>
            </a:r>
            <a:r>
              <a:rPr lang="en-AU" dirty="0"/>
              <a:t>, and Euler forces).</a:t>
            </a:r>
          </a:p>
          <a:p>
            <a:pPr marL="285750" indent="-285750">
              <a:buFontTx/>
              <a:buChar char="-"/>
            </a:pPr>
            <a:r>
              <a:rPr lang="en-AU" dirty="0"/>
              <a:t>Derived the following dynamical system to model the trajectory of a particle in the presence of the gravitational field from two spinning point masses orbiting in a circular binary that is </a:t>
            </a:r>
            <a:r>
              <a:rPr lang="en-AU" dirty="0" err="1"/>
              <a:t>inspiralling</a:t>
            </a:r>
            <a:r>
              <a:rPr lang="en-AU" dirty="0"/>
              <a:t> due to emission of gravitational waves:</a:t>
            </a:r>
          </a:p>
        </p:txBody>
      </p:sp>
    </p:spTree>
    <p:extLst>
      <p:ext uri="{BB962C8B-B14F-4D97-AF65-F5344CB8AC3E}">
        <p14:creationId xmlns:p14="http://schemas.microsoft.com/office/powerpoint/2010/main" val="351270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41A27-FF28-E6BC-AC7B-71BEADA2DCF0}"/>
              </a:ext>
            </a:extLst>
          </p:cNvPr>
          <p:cNvSpPr>
            <a:spLocks noGrp="1"/>
          </p:cNvSpPr>
          <p:nvPr>
            <p:ph type="title"/>
          </p:nvPr>
        </p:nvSpPr>
        <p:spPr>
          <a:xfrm>
            <a:off x="1651571" y="508605"/>
            <a:ext cx="7097110" cy="1523859"/>
          </a:xfrm>
        </p:spPr>
        <p:txBody>
          <a:bodyPr vert="horz" lIns="91440" tIns="45720" rIns="91440" bIns="45720" rtlCol="0" anchor="ctr">
            <a:normAutofit/>
          </a:bodyPr>
          <a:lstStyle/>
          <a:p>
            <a:r>
              <a:rPr lang="en-US" sz="4800" kern="1200" dirty="0">
                <a:solidFill>
                  <a:schemeClr val="tx1"/>
                </a:solidFill>
                <a:latin typeface="+mj-lt"/>
                <a:ea typeface="+mj-ea"/>
                <a:cs typeface="+mj-cs"/>
              </a:rPr>
              <a:t>Basic model results</a:t>
            </a:r>
          </a:p>
        </p:txBody>
      </p:sp>
      <p:pic>
        <p:nvPicPr>
          <p:cNvPr id="13" name="Picture 12">
            <a:extLst>
              <a:ext uri="{FF2B5EF4-FFF2-40B4-BE49-F238E27FC236}">
                <a16:creationId xmlns:a16="http://schemas.microsoft.com/office/drawing/2014/main" id="{92C34C79-509E-9D30-0072-12CBA9C07E39}"/>
              </a:ext>
            </a:extLst>
          </p:cNvPr>
          <p:cNvPicPr>
            <a:picLocks noChangeAspect="1"/>
          </p:cNvPicPr>
          <p:nvPr/>
        </p:nvPicPr>
        <p:blipFill>
          <a:blip r:embed="rId2"/>
          <a:stretch>
            <a:fillRect/>
          </a:stretch>
        </p:blipFill>
        <p:spPr>
          <a:xfrm>
            <a:off x="775270" y="2215246"/>
            <a:ext cx="3985915" cy="2266820"/>
          </a:xfrm>
          <a:prstGeom prst="rect">
            <a:avLst/>
          </a:prstGeom>
        </p:spPr>
      </p:pic>
      <p:pic>
        <p:nvPicPr>
          <p:cNvPr id="9" name="Picture 8">
            <a:extLst>
              <a:ext uri="{FF2B5EF4-FFF2-40B4-BE49-F238E27FC236}">
                <a16:creationId xmlns:a16="http://schemas.microsoft.com/office/drawing/2014/main" id="{9E140169-CAE7-1541-244C-EFCCDC8B7578}"/>
              </a:ext>
            </a:extLst>
          </p:cNvPr>
          <p:cNvPicPr>
            <a:picLocks noChangeAspect="1"/>
          </p:cNvPicPr>
          <p:nvPr/>
        </p:nvPicPr>
        <p:blipFill>
          <a:blip r:embed="rId3"/>
          <a:stretch>
            <a:fillRect/>
          </a:stretch>
        </p:blipFill>
        <p:spPr>
          <a:xfrm>
            <a:off x="687979" y="4695230"/>
            <a:ext cx="4146780" cy="2002082"/>
          </a:xfrm>
          <a:prstGeom prst="rect">
            <a:avLst/>
          </a:prstGeom>
        </p:spPr>
      </p:pic>
      <p:pic>
        <p:nvPicPr>
          <p:cNvPr id="7" name="Picture 6">
            <a:extLst>
              <a:ext uri="{FF2B5EF4-FFF2-40B4-BE49-F238E27FC236}">
                <a16:creationId xmlns:a16="http://schemas.microsoft.com/office/drawing/2014/main" id="{82EA42BE-6E8B-DE2A-B3FF-5DF811A29B56}"/>
              </a:ext>
            </a:extLst>
          </p:cNvPr>
          <p:cNvPicPr>
            <a:picLocks noChangeAspect="1"/>
          </p:cNvPicPr>
          <p:nvPr/>
        </p:nvPicPr>
        <p:blipFill>
          <a:blip r:embed="rId4"/>
          <a:stretch>
            <a:fillRect/>
          </a:stretch>
        </p:blipFill>
        <p:spPr>
          <a:xfrm>
            <a:off x="4412263" y="4553168"/>
            <a:ext cx="7091757" cy="2393467"/>
          </a:xfrm>
          <a:prstGeom prst="rect">
            <a:avLst/>
          </a:prstGeom>
        </p:spPr>
      </p:pic>
      <p:pic>
        <p:nvPicPr>
          <p:cNvPr id="11" name="Picture 10">
            <a:extLst>
              <a:ext uri="{FF2B5EF4-FFF2-40B4-BE49-F238E27FC236}">
                <a16:creationId xmlns:a16="http://schemas.microsoft.com/office/drawing/2014/main" id="{5900E21C-A0B5-CFBC-5939-C22A216D55E5}"/>
              </a:ext>
            </a:extLst>
          </p:cNvPr>
          <p:cNvPicPr>
            <a:picLocks noChangeAspect="1"/>
          </p:cNvPicPr>
          <p:nvPr/>
        </p:nvPicPr>
        <p:blipFill>
          <a:blip r:embed="rId5"/>
          <a:stretch>
            <a:fillRect/>
          </a:stretch>
        </p:blipFill>
        <p:spPr>
          <a:xfrm>
            <a:off x="4412264" y="2215246"/>
            <a:ext cx="7390478" cy="2266820"/>
          </a:xfrm>
          <a:prstGeom prst="rect">
            <a:avLst/>
          </a:prstGeom>
        </p:spPr>
      </p:pic>
    </p:spTree>
    <p:extLst>
      <p:ext uri="{BB962C8B-B14F-4D97-AF65-F5344CB8AC3E}">
        <p14:creationId xmlns:p14="http://schemas.microsoft.com/office/powerpoint/2010/main" val="2553039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8181B7-5985-4935-646F-34ED5C931B32}"/>
              </a:ext>
            </a:extLst>
          </p:cNvPr>
          <p:cNvSpPr>
            <a:spLocks noGrp="1"/>
          </p:cNvSpPr>
          <p:nvPr>
            <p:ph type="title"/>
          </p:nvPr>
        </p:nvSpPr>
        <p:spPr>
          <a:xfrm>
            <a:off x="1051560" y="586822"/>
            <a:ext cx="3657600" cy="1645920"/>
          </a:xfrm>
        </p:spPr>
        <p:txBody>
          <a:bodyPr>
            <a:normAutofit/>
          </a:bodyPr>
          <a:lstStyle/>
          <a:p>
            <a:r>
              <a:rPr lang="en-AU" sz="3200"/>
              <a:t>Improving the model</a:t>
            </a:r>
          </a:p>
        </p:txBody>
      </p:sp>
      <p:sp>
        <p:nvSpPr>
          <p:cNvPr id="21" name="Rectangle 2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DEAC505-2B42-2A20-5789-456EDFBA834C}"/>
              </a:ext>
            </a:extLst>
          </p:cNvPr>
          <p:cNvSpPr>
            <a:spLocks noGrp="1"/>
          </p:cNvSpPr>
          <p:nvPr>
            <p:ph idx="1"/>
          </p:nvPr>
        </p:nvSpPr>
        <p:spPr>
          <a:xfrm>
            <a:off x="5250106" y="586822"/>
            <a:ext cx="6106742" cy="1645920"/>
          </a:xfrm>
        </p:spPr>
        <p:txBody>
          <a:bodyPr anchor="ctr">
            <a:normAutofit/>
          </a:bodyPr>
          <a:lstStyle/>
          <a:p>
            <a:r>
              <a:rPr lang="en-AU" sz="1800"/>
              <a:t>We can improve on the basic model by going to higher Post Newtonian (PN) orders.</a:t>
            </a:r>
          </a:p>
          <a:p>
            <a:r>
              <a:rPr lang="en-AU" sz="1800"/>
              <a:t>Implemented the 1.5PN metric for binary black holes, using geodesic solver.</a:t>
            </a:r>
          </a:p>
          <a:p>
            <a:r>
              <a:rPr lang="en-AU" sz="1800"/>
              <a:t>Code can simulate particle orbits in an arbitrary metric.</a:t>
            </a:r>
          </a:p>
        </p:txBody>
      </p:sp>
      <p:pic>
        <p:nvPicPr>
          <p:cNvPr id="5" name="Picture 4">
            <a:extLst>
              <a:ext uri="{FF2B5EF4-FFF2-40B4-BE49-F238E27FC236}">
                <a16:creationId xmlns:a16="http://schemas.microsoft.com/office/drawing/2014/main" id="{A70C1836-BE24-BD2A-7383-B6F22532313D}"/>
              </a:ext>
            </a:extLst>
          </p:cNvPr>
          <p:cNvPicPr>
            <a:picLocks noChangeAspect="1"/>
          </p:cNvPicPr>
          <p:nvPr/>
        </p:nvPicPr>
        <p:blipFill>
          <a:blip r:embed="rId2"/>
          <a:stretch>
            <a:fillRect/>
          </a:stretch>
        </p:blipFill>
        <p:spPr>
          <a:xfrm>
            <a:off x="1161197" y="2729397"/>
            <a:ext cx="4274681" cy="3483864"/>
          </a:xfrm>
          <a:prstGeom prst="rect">
            <a:avLst/>
          </a:prstGeom>
        </p:spPr>
      </p:pic>
      <p:pic>
        <p:nvPicPr>
          <p:cNvPr id="7" name="Picture 6">
            <a:extLst>
              <a:ext uri="{FF2B5EF4-FFF2-40B4-BE49-F238E27FC236}">
                <a16:creationId xmlns:a16="http://schemas.microsoft.com/office/drawing/2014/main" id="{804720F8-AF8C-1F20-0C51-28170C2CE5D2}"/>
              </a:ext>
            </a:extLst>
          </p:cNvPr>
          <p:cNvPicPr>
            <a:picLocks noChangeAspect="1"/>
          </p:cNvPicPr>
          <p:nvPr/>
        </p:nvPicPr>
        <p:blipFill>
          <a:blip r:embed="rId3"/>
          <a:stretch>
            <a:fillRect/>
          </a:stretch>
        </p:blipFill>
        <p:spPr>
          <a:xfrm>
            <a:off x="6340875" y="2729397"/>
            <a:ext cx="5238893" cy="3483864"/>
          </a:xfrm>
          <a:prstGeom prst="rect">
            <a:avLst/>
          </a:prstGeom>
        </p:spPr>
      </p:pic>
    </p:spTree>
    <p:extLst>
      <p:ext uri="{BB962C8B-B14F-4D97-AF65-F5344CB8AC3E}">
        <p14:creationId xmlns:p14="http://schemas.microsoft.com/office/powerpoint/2010/main" val="146101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8740-5C6F-1946-331C-348C6ECC33F5}"/>
              </a:ext>
            </a:extLst>
          </p:cNvPr>
          <p:cNvSpPr>
            <a:spLocks noGrp="1"/>
          </p:cNvSpPr>
          <p:nvPr>
            <p:ph type="title"/>
          </p:nvPr>
        </p:nvSpPr>
        <p:spPr/>
        <p:txBody>
          <a:bodyPr/>
          <a:lstStyle/>
          <a:p>
            <a:r>
              <a:rPr lang="en-AU" dirty="0"/>
              <a:t>Black hole matter shell</a:t>
            </a:r>
          </a:p>
        </p:txBody>
      </p:sp>
      <p:sp>
        <p:nvSpPr>
          <p:cNvPr id="3" name="Content Placeholder 2">
            <a:extLst>
              <a:ext uri="{FF2B5EF4-FFF2-40B4-BE49-F238E27FC236}">
                <a16:creationId xmlns:a16="http://schemas.microsoft.com/office/drawing/2014/main" id="{6E2E34A6-2BEE-E720-363A-0CB05BA1A8D2}"/>
              </a:ext>
            </a:extLst>
          </p:cNvPr>
          <p:cNvSpPr>
            <a:spLocks noGrp="1"/>
          </p:cNvSpPr>
          <p:nvPr>
            <p:ph idx="1"/>
          </p:nvPr>
        </p:nvSpPr>
        <p:spPr>
          <a:xfrm>
            <a:off x="838200" y="1825625"/>
            <a:ext cx="10515600" cy="2827655"/>
          </a:xfrm>
        </p:spPr>
        <p:txBody>
          <a:bodyPr/>
          <a:lstStyle/>
          <a:p>
            <a:r>
              <a:rPr lang="en-AU" dirty="0"/>
              <a:t>Matter shell around black hole will not last the time it takes BBHs to merge.</a:t>
            </a:r>
          </a:p>
          <a:p>
            <a:r>
              <a:rPr lang="en-AU" dirty="0"/>
              <a:t>Showed this using basic estimates and Schwarzschild metric.</a:t>
            </a:r>
          </a:p>
          <a:p>
            <a:r>
              <a:rPr lang="en-AU" dirty="0"/>
              <a:t>Infalling matter gets within a Planck length of event horizon far before BHs merge, implying there must be a matter source present for there to be particles in vicinity of BHs.</a:t>
            </a:r>
          </a:p>
        </p:txBody>
      </p:sp>
      <p:pic>
        <p:nvPicPr>
          <p:cNvPr id="5" name="Picture 4">
            <a:extLst>
              <a:ext uri="{FF2B5EF4-FFF2-40B4-BE49-F238E27FC236}">
                <a16:creationId xmlns:a16="http://schemas.microsoft.com/office/drawing/2014/main" id="{C12136FC-6678-34CF-FC73-898272CFF211}"/>
              </a:ext>
            </a:extLst>
          </p:cNvPr>
          <p:cNvPicPr>
            <a:picLocks noChangeAspect="1"/>
          </p:cNvPicPr>
          <p:nvPr/>
        </p:nvPicPr>
        <p:blipFill>
          <a:blip r:embed="rId2"/>
          <a:stretch>
            <a:fillRect/>
          </a:stretch>
        </p:blipFill>
        <p:spPr>
          <a:xfrm>
            <a:off x="4795823" y="5102851"/>
            <a:ext cx="2600354" cy="800109"/>
          </a:xfrm>
          <a:prstGeom prst="rect">
            <a:avLst/>
          </a:prstGeom>
        </p:spPr>
      </p:pic>
    </p:spTree>
    <p:extLst>
      <p:ext uri="{BB962C8B-B14F-4D97-AF65-F5344CB8AC3E}">
        <p14:creationId xmlns:p14="http://schemas.microsoft.com/office/powerpoint/2010/main" val="1136623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5849-71E1-E860-2FA0-7A95796A1ED5}"/>
              </a:ext>
            </a:extLst>
          </p:cNvPr>
          <p:cNvSpPr>
            <a:spLocks noGrp="1"/>
          </p:cNvSpPr>
          <p:nvPr>
            <p:ph type="title"/>
          </p:nvPr>
        </p:nvSpPr>
        <p:spPr/>
        <p:txBody>
          <a:bodyPr/>
          <a:lstStyle/>
          <a:p>
            <a:r>
              <a:rPr lang="en-AU" dirty="0"/>
              <a:t>Energy flow</a:t>
            </a:r>
          </a:p>
        </p:txBody>
      </p:sp>
      <p:pic>
        <p:nvPicPr>
          <p:cNvPr id="5" name="Picture 4">
            <a:extLst>
              <a:ext uri="{FF2B5EF4-FFF2-40B4-BE49-F238E27FC236}">
                <a16:creationId xmlns:a16="http://schemas.microsoft.com/office/drawing/2014/main" id="{BCE64E93-661C-0378-39FD-85DDB4D70B72}"/>
              </a:ext>
            </a:extLst>
          </p:cNvPr>
          <p:cNvPicPr>
            <a:picLocks noChangeAspect="1"/>
          </p:cNvPicPr>
          <p:nvPr/>
        </p:nvPicPr>
        <p:blipFill>
          <a:blip r:embed="rId2"/>
          <a:stretch>
            <a:fillRect/>
          </a:stretch>
        </p:blipFill>
        <p:spPr>
          <a:xfrm>
            <a:off x="1189854" y="2103120"/>
            <a:ext cx="3347754" cy="3144013"/>
          </a:xfrm>
          <a:prstGeom prst="rect">
            <a:avLst/>
          </a:prstGeom>
        </p:spPr>
      </p:pic>
      <p:pic>
        <p:nvPicPr>
          <p:cNvPr id="7" name="Picture 6">
            <a:extLst>
              <a:ext uri="{FF2B5EF4-FFF2-40B4-BE49-F238E27FC236}">
                <a16:creationId xmlns:a16="http://schemas.microsoft.com/office/drawing/2014/main" id="{92D27ED2-61AC-1422-E27E-3117A0AEDB0E}"/>
              </a:ext>
            </a:extLst>
          </p:cNvPr>
          <p:cNvPicPr>
            <a:picLocks noChangeAspect="1"/>
          </p:cNvPicPr>
          <p:nvPr/>
        </p:nvPicPr>
        <p:blipFill>
          <a:blip r:embed="rId3"/>
          <a:stretch>
            <a:fillRect/>
          </a:stretch>
        </p:blipFill>
        <p:spPr>
          <a:xfrm>
            <a:off x="4845051" y="2103119"/>
            <a:ext cx="3347754" cy="3207765"/>
          </a:xfrm>
          <a:prstGeom prst="rect">
            <a:avLst/>
          </a:prstGeom>
        </p:spPr>
      </p:pic>
    </p:spTree>
    <p:extLst>
      <p:ext uri="{BB962C8B-B14F-4D97-AF65-F5344CB8AC3E}">
        <p14:creationId xmlns:p14="http://schemas.microsoft.com/office/powerpoint/2010/main" val="2869439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23D0-3603-B1BD-EFBE-C9004A0850A7}"/>
              </a:ext>
            </a:extLst>
          </p:cNvPr>
          <p:cNvSpPr>
            <a:spLocks noGrp="1"/>
          </p:cNvSpPr>
          <p:nvPr>
            <p:ph type="title"/>
          </p:nvPr>
        </p:nvSpPr>
        <p:spPr>
          <a:xfrm>
            <a:off x="3964940" y="336305"/>
            <a:ext cx="4262120" cy="1325563"/>
          </a:xfrm>
        </p:spPr>
        <p:txBody>
          <a:bodyPr/>
          <a:lstStyle/>
          <a:p>
            <a:r>
              <a:rPr lang="en-AU" dirty="0"/>
              <a:t>Thesis progress</a:t>
            </a:r>
          </a:p>
        </p:txBody>
      </p:sp>
      <p:pic>
        <p:nvPicPr>
          <p:cNvPr id="11" name="Picture 10">
            <a:extLst>
              <a:ext uri="{FF2B5EF4-FFF2-40B4-BE49-F238E27FC236}">
                <a16:creationId xmlns:a16="http://schemas.microsoft.com/office/drawing/2014/main" id="{A01F5891-7A54-1FB6-E70F-775BAE1E4B67}"/>
              </a:ext>
            </a:extLst>
          </p:cNvPr>
          <p:cNvPicPr>
            <a:picLocks noChangeAspect="1"/>
          </p:cNvPicPr>
          <p:nvPr/>
        </p:nvPicPr>
        <p:blipFill>
          <a:blip r:embed="rId2"/>
          <a:stretch>
            <a:fillRect/>
          </a:stretch>
        </p:blipFill>
        <p:spPr>
          <a:xfrm>
            <a:off x="6265402" y="3766149"/>
            <a:ext cx="4991304" cy="2092764"/>
          </a:xfrm>
          <a:prstGeom prst="rect">
            <a:avLst/>
          </a:prstGeom>
        </p:spPr>
      </p:pic>
      <p:pic>
        <p:nvPicPr>
          <p:cNvPr id="13" name="Picture 12">
            <a:extLst>
              <a:ext uri="{FF2B5EF4-FFF2-40B4-BE49-F238E27FC236}">
                <a16:creationId xmlns:a16="http://schemas.microsoft.com/office/drawing/2014/main" id="{607FEE96-604C-D27B-3468-3B9CAEA097D7}"/>
              </a:ext>
            </a:extLst>
          </p:cNvPr>
          <p:cNvPicPr>
            <a:picLocks noChangeAspect="1"/>
          </p:cNvPicPr>
          <p:nvPr/>
        </p:nvPicPr>
        <p:blipFill>
          <a:blip r:embed="rId3"/>
          <a:stretch>
            <a:fillRect/>
          </a:stretch>
        </p:blipFill>
        <p:spPr>
          <a:xfrm>
            <a:off x="6168307" y="1690688"/>
            <a:ext cx="4991304" cy="2075461"/>
          </a:xfrm>
          <a:prstGeom prst="rect">
            <a:avLst/>
          </a:prstGeom>
        </p:spPr>
      </p:pic>
      <p:pic>
        <p:nvPicPr>
          <p:cNvPr id="15" name="Picture 14">
            <a:extLst>
              <a:ext uri="{FF2B5EF4-FFF2-40B4-BE49-F238E27FC236}">
                <a16:creationId xmlns:a16="http://schemas.microsoft.com/office/drawing/2014/main" id="{D09BEB20-35D3-EB68-7A38-9431C2DD6408}"/>
              </a:ext>
            </a:extLst>
          </p:cNvPr>
          <p:cNvPicPr>
            <a:picLocks noChangeAspect="1"/>
          </p:cNvPicPr>
          <p:nvPr/>
        </p:nvPicPr>
        <p:blipFill>
          <a:blip r:embed="rId4"/>
          <a:stretch>
            <a:fillRect/>
          </a:stretch>
        </p:blipFill>
        <p:spPr>
          <a:xfrm>
            <a:off x="527743" y="1690688"/>
            <a:ext cx="5495951" cy="4252941"/>
          </a:xfrm>
          <a:prstGeom prst="rect">
            <a:avLst/>
          </a:prstGeom>
        </p:spPr>
      </p:pic>
    </p:spTree>
    <p:extLst>
      <p:ext uri="{BB962C8B-B14F-4D97-AF65-F5344CB8AC3E}">
        <p14:creationId xmlns:p14="http://schemas.microsoft.com/office/powerpoint/2010/main" val="1613793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B3837-7AE9-8A81-E114-62879BC679F7}"/>
              </a:ext>
            </a:extLst>
          </p:cNvPr>
          <p:cNvSpPr>
            <a:spLocks noGrp="1"/>
          </p:cNvSpPr>
          <p:nvPr>
            <p:ph type="title"/>
          </p:nvPr>
        </p:nvSpPr>
        <p:spPr/>
        <p:txBody>
          <a:bodyPr/>
          <a:lstStyle/>
          <a:p>
            <a:r>
              <a:rPr lang="en-AU" dirty="0"/>
              <a:t>Remaining work</a:t>
            </a:r>
          </a:p>
        </p:txBody>
      </p:sp>
      <p:sp>
        <p:nvSpPr>
          <p:cNvPr id="3" name="Content Placeholder 2">
            <a:extLst>
              <a:ext uri="{FF2B5EF4-FFF2-40B4-BE49-F238E27FC236}">
                <a16:creationId xmlns:a16="http://schemas.microsoft.com/office/drawing/2014/main" id="{766EE66E-2502-D58D-C390-F4384F0AF322}"/>
              </a:ext>
            </a:extLst>
          </p:cNvPr>
          <p:cNvSpPr>
            <a:spLocks noGrp="1"/>
          </p:cNvSpPr>
          <p:nvPr>
            <p:ph idx="1"/>
          </p:nvPr>
        </p:nvSpPr>
        <p:spPr/>
        <p:txBody>
          <a:bodyPr/>
          <a:lstStyle/>
          <a:p>
            <a:r>
              <a:rPr lang="en-AU" dirty="0"/>
              <a:t>Do more thorough tests with geodesic solver, test accuracy via comparing different methods and different metric approximations.</a:t>
            </a:r>
          </a:p>
          <a:p>
            <a:r>
              <a:rPr lang="en-AU" dirty="0"/>
              <a:t>Perform calculations of energy flow more rigorously, e.g. by using the Landau-</a:t>
            </a:r>
            <a:r>
              <a:rPr lang="en-AU" dirty="0" err="1"/>
              <a:t>Liftschitz</a:t>
            </a:r>
            <a:r>
              <a:rPr lang="en-AU" dirty="0"/>
              <a:t> </a:t>
            </a:r>
            <a:r>
              <a:rPr lang="en-AU" dirty="0" err="1"/>
              <a:t>pseudotensor</a:t>
            </a:r>
            <a:r>
              <a:rPr lang="en-AU" dirty="0"/>
              <a:t> (in progress).</a:t>
            </a:r>
          </a:p>
          <a:p>
            <a:r>
              <a:rPr lang="en-AU" dirty="0"/>
              <a:t>Continue writing thesis.</a:t>
            </a:r>
          </a:p>
          <a:p>
            <a:endParaRPr lang="en-AU" dirty="0"/>
          </a:p>
        </p:txBody>
      </p:sp>
    </p:spTree>
    <p:extLst>
      <p:ext uri="{BB962C8B-B14F-4D97-AF65-F5344CB8AC3E}">
        <p14:creationId xmlns:p14="http://schemas.microsoft.com/office/powerpoint/2010/main" val="1436516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C82A876-77CA-AC2C-AE20-E58EF102B216}"/>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mj-lt"/>
                <a:ea typeface="+mj-ea"/>
                <a:cs typeface="+mj-cs"/>
              </a:rPr>
              <a:t>Introduction</a:t>
            </a:r>
          </a:p>
        </p:txBody>
      </p:sp>
    </p:spTree>
    <p:extLst>
      <p:ext uri="{BB962C8B-B14F-4D97-AF65-F5344CB8AC3E}">
        <p14:creationId xmlns:p14="http://schemas.microsoft.com/office/powerpoint/2010/main" val="27160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09E5-69D2-B753-0655-E7A382966380}"/>
              </a:ext>
            </a:extLst>
          </p:cNvPr>
          <p:cNvSpPr>
            <a:spLocks noGrp="1"/>
          </p:cNvSpPr>
          <p:nvPr>
            <p:ph type="title"/>
          </p:nvPr>
        </p:nvSpPr>
        <p:spPr>
          <a:xfrm>
            <a:off x="3850727" y="239001"/>
            <a:ext cx="4490545" cy="1325563"/>
          </a:xfrm>
        </p:spPr>
        <p:txBody>
          <a:bodyPr/>
          <a:lstStyle/>
          <a:p>
            <a:r>
              <a:rPr lang="en-AU" dirty="0"/>
              <a:t>Binary black holes</a:t>
            </a:r>
          </a:p>
        </p:txBody>
      </p:sp>
      <p:pic>
        <p:nvPicPr>
          <p:cNvPr id="4" name="binary black holes">
            <a:hlinkClick r:id="" action="ppaction://media"/>
            <a:extLst>
              <a:ext uri="{FF2B5EF4-FFF2-40B4-BE49-F238E27FC236}">
                <a16:creationId xmlns:a16="http://schemas.microsoft.com/office/drawing/2014/main" id="{EF9399C5-5157-8CBC-E062-758CD18F08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1999" y="1564564"/>
            <a:ext cx="8352219" cy="4698123"/>
          </a:xfrm>
          <a:prstGeom prst="rect">
            <a:avLst/>
          </a:prstGeom>
        </p:spPr>
      </p:pic>
    </p:spTree>
    <p:extLst>
      <p:ext uri="{BB962C8B-B14F-4D97-AF65-F5344CB8AC3E}">
        <p14:creationId xmlns:p14="http://schemas.microsoft.com/office/powerpoint/2010/main" val="37230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4455-BAE8-0228-196C-6E3852889E8E}"/>
              </a:ext>
            </a:extLst>
          </p:cNvPr>
          <p:cNvSpPr>
            <a:spLocks noGrp="1"/>
          </p:cNvSpPr>
          <p:nvPr>
            <p:ph type="title"/>
          </p:nvPr>
        </p:nvSpPr>
        <p:spPr/>
        <p:txBody>
          <a:bodyPr/>
          <a:lstStyle/>
          <a:p>
            <a:r>
              <a:rPr lang="en-AU" dirty="0"/>
              <a:t>Unanswered questions</a:t>
            </a:r>
          </a:p>
        </p:txBody>
      </p:sp>
      <p:sp>
        <p:nvSpPr>
          <p:cNvPr id="3" name="Content Placeholder 2">
            <a:extLst>
              <a:ext uri="{FF2B5EF4-FFF2-40B4-BE49-F238E27FC236}">
                <a16:creationId xmlns:a16="http://schemas.microsoft.com/office/drawing/2014/main" id="{8415F5EF-3050-087E-E843-932364751AA2}"/>
              </a:ext>
            </a:extLst>
          </p:cNvPr>
          <p:cNvSpPr>
            <a:spLocks noGrp="1"/>
          </p:cNvSpPr>
          <p:nvPr>
            <p:ph idx="1"/>
          </p:nvPr>
        </p:nvSpPr>
        <p:spPr/>
        <p:txBody>
          <a:bodyPr/>
          <a:lstStyle/>
          <a:p>
            <a:r>
              <a:rPr lang="en-AU" dirty="0"/>
              <a:t>How can SMBHB collide in Hubble time (final parsec problem)</a:t>
            </a:r>
          </a:p>
          <a:p>
            <a:r>
              <a:rPr lang="en-AU" dirty="0"/>
              <a:t>Do BBH mergers result in EM emission?</a:t>
            </a:r>
          </a:p>
          <a:p>
            <a:endParaRPr lang="en-AU" dirty="0"/>
          </a:p>
        </p:txBody>
      </p:sp>
    </p:spTree>
    <p:extLst>
      <p:ext uri="{BB962C8B-B14F-4D97-AF65-F5344CB8AC3E}">
        <p14:creationId xmlns:p14="http://schemas.microsoft.com/office/powerpoint/2010/main" val="277100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31ED-7013-0423-6BA6-26454987854F}"/>
              </a:ext>
            </a:extLst>
          </p:cNvPr>
          <p:cNvSpPr>
            <a:spLocks noGrp="1"/>
          </p:cNvSpPr>
          <p:nvPr>
            <p:ph type="title"/>
          </p:nvPr>
        </p:nvSpPr>
        <p:spPr>
          <a:xfrm>
            <a:off x="3944620" y="324485"/>
            <a:ext cx="4302760" cy="1325563"/>
          </a:xfrm>
        </p:spPr>
        <p:txBody>
          <a:bodyPr/>
          <a:lstStyle/>
          <a:p>
            <a:r>
              <a:rPr lang="en-AU" dirty="0"/>
              <a:t>General relativity</a:t>
            </a:r>
          </a:p>
        </p:txBody>
      </p:sp>
      <p:grpSp>
        <p:nvGrpSpPr>
          <p:cNvPr id="38" name="Group 37">
            <a:extLst>
              <a:ext uri="{FF2B5EF4-FFF2-40B4-BE49-F238E27FC236}">
                <a16:creationId xmlns:a16="http://schemas.microsoft.com/office/drawing/2014/main" id="{6F49160F-F5D6-B6CB-3E14-F17DEAB211D0}"/>
              </a:ext>
            </a:extLst>
          </p:cNvPr>
          <p:cNvGrpSpPr/>
          <p:nvPr/>
        </p:nvGrpSpPr>
        <p:grpSpPr>
          <a:xfrm>
            <a:off x="0" y="2418340"/>
            <a:ext cx="8611379" cy="3908484"/>
            <a:chOff x="-299" y="2082041"/>
            <a:chExt cx="8611379" cy="3908484"/>
          </a:xfrm>
        </p:grpSpPr>
        <p:sp>
          <p:nvSpPr>
            <p:cNvPr id="24" name="TextBox 23">
              <a:extLst>
                <a:ext uri="{FF2B5EF4-FFF2-40B4-BE49-F238E27FC236}">
                  <a16:creationId xmlns:a16="http://schemas.microsoft.com/office/drawing/2014/main" id="{E1CFAD62-924A-4990-552F-9099EDBA3AFC}"/>
                </a:ext>
              </a:extLst>
            </p:cNvPr>
            <p:cNvSpPr txBox="1"/>
            <p:nvPr/>
          </p:nvSpPr>
          <p:spPr>
            <a:xfrm>
              <a:off x="6180125" y="4036283"/>
              <a:ext cx="2430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Energy source</a:t>
              </a:r>
            </a:p>
          </p:txBody>
        </p:sp>
        <p:grpSp>
          <p:nvGrpSpPr>
            <p:cNvPr id="37" name="Group 36">
              <a:extLst>
                <a:ext uri="{FF2B5EF4-FFF2-40B4-BE49-F238E27FC236}">
                  <a16:creationId xmlns:a16="http://schemas.microsoft.com/office/drawing/2014/main" id="{98FA1B2E-923D-CF10-58FF-44AD79246F53}"/>
                </a:ext>
              </a:extLst>
            </p:cNvPr>
            <p:cNvGrpSpPr/>
            <p:nvPr/>
          </p:nvGrpSpPr>
          <p:grpSpPr>
            <a:xfrm>
              <a:off x="-299" y="2082041"/>
              <a:ext cx="7395901" cy="3908484"/>
              <a:chOff x="-40874" y="2106382"/>
              <a:chExt cx="7395901" cy="3908484"/>
            </a:xfrm>
          </p:grpSpPr>
          <p:pic>
            <p:nvPicPr>
              <p:cNvPr id="6" name="Picture 5">
                <a:extLst>
                  <a:ext uri="{FF2B5EF4-FFF2-40B4-BE49-F238E27FC236}">
                    <a16:creationId xmlns:a16="http://schemas.microsoft.com/office/drawing/2014/main" id="{96256DD7-79A8-4D89-34B4-8078E37EB983}"/>
                  </a:ext>
                </a:extLst>
              </p:cNvPr>
              <p:cNvPicPr>
                <a:picLocks noChangeAspect="1"/>
              </p:cNvPicPr>
              <p:nvPr/>
            </p:nvPicPr>
            <p:blipFill>
              <a:blip r:embed="rId3"/>
              <a:stretch>
                <a:fillRect/>
              </a:stretch>
            </p:blipFill>
            <p:spPr>
              <a:xfrm>
                <a:off x="2476266" y="2106382"/>
                <a:ext cx="4878761" cy="1123680"/>
              </a:xfrm>
              <a:prstGeom prst="rect">
                <a:avLst/>
              </a:prstGeom>
            </p:spPr>
          </p:pic>
          <p:cxnSp>
            <p:nvCxnSpPr>
              <p:cNvPr id="8" name="Straight Arrow Connector 7">
                <a:extLst>
                  <a:ext uri="{FF2B5EF4-FFF2-40B4-BE49-F238E27FC236}">
                    <a16:creationId xmlns:a16="http://schemas.microsoft.com/office/drawing/2014/main" id="{0266DC72-7EE4-7350-CE53-7ED8EC33D122}"/>
                  </a:ext>
                </a:extLst>
              </p:cNvPr>
              <p:cNvCxnSpPr/>
              <p:nvPr/>
            </p:nvCxnSpPr>
            <p:spPr>
              <a:xfrm flipH="1">
                <a:off x="2151426" y="3121847"/>
                <a:ext cx="924911" cy="672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076B00-FBB0-EFFE-7841-041A03774E9D}"/>
                  </a:ext>
                </a:extLst>
              </p:cNvPr>
              <p:cNvSpPr txBox="1"/>
              <p:nvPr/>
            </p:nvSpPr>
            <p:spPr>
              <a:xfrm>
                <a:off x="4224764" y="4010737"/>
                <a:ext cx="13817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Dark energy</a:t>
                </a:r>
              </a:p>
            </p:txBody>
          </p:sp>
          <p:pic>
            <p:nvPicPr>
              <p:cNvPr id="11" name="Picture 10">
                <a:extLst>
                  <a:ext uri="{FF2B5EF4-FFF2-40B4-BE49-F238E27FC236}">
                    <a16:creationId xmlns:a16="http://schemas.microsoft.com/office/drawing/2014/main" id="{31962F7F-1200-BAD8-8C01-6A5A38EDEEFC}"/>
                  </a:ext>
                </a:extLst>
              </p:cNvPr>
              <p:cNvPicPr>
                <a:picLocks noChangeAspect="1"/>
              </p:cNvPicPr>
              <p:nvPr/>
            </p:nvPicPr>
            <p:blipFill>
              <a:blip r:embed="rId4"/>
              <a:stretch>
                <a:fillRect/>
              </a:stretch>
            </p:blipFill>
            <p:spPr>
              <a:xfrm>
                <a:off x="1033767" y="4644446"/>
                <a:ext cx="2235315" cy="577880"/>
              </a:xfrm>
              <a:prstGeom prst="rect">
                <a:avLst/>
              </a:prstGeom>
            </p:spPr>
          </p:pic>
          <p:cxnSp>
            <p:nvCxnSpPr>
              <p:cNvPr id="12" name="Straight Arrow Connector 11">
                <a:extLst>
                  <a:ext uri="{FF2B5EF4-FFF2-40B4-BE49-F238E27FC236}">
                    <a16:creationId xmlns:a16="http://schemas.microsoft.com/office/drawing/2014/main" id="{C14CB576-A4E0-1BF7-E87B-6EBA5FCFD200}"/>
                  </a:ext>
                </a:extLst>
              </p:cNvPr>
              <p:cNvCxnSpPr>
                <a:cxnSpLocks/>
              </p:cNvCxnSpPr>
              <p:nvPr/>
            </p:nvCxnSpPr>
            <p:spPr>
              <a:xfrm>
                <a:off x="2151424" y="4393056"/>
                <a:ext cx="0" cy="402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504FCF-632B-FA7B-89B6-C397BD2410DC}"/>
                  </a:ext>
                </a:extLst>
              </p:cNvPr>
              <p:cNvCxnSpPr>
                <a:cxnSpLocks/>
              </p:cNvCxnSpPr>
              <p:nvPr/>
            </p:nvCxnSpPr>
            <p:spPr>
              <a:xfrm>
                <a:off x="6362350" y="2978625"/>
                <a:ext cx="443156" cy="789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B6FDB8-10E6-00E8-0884-D4E79605CA00}"/>
                  </a:ext>
                </a:extLst>
              </p:cNvPr>
              <p:cNvCxnSpPr>
                <a:cxnSpLocks/>
              </p:cNvCxnSpPr>
              <p:nvPr/>
            </p:nvCxnSpPr>
            <p:spPr>
              <a:xfrm>
                <a:off x="4474955" y="3074100"/>
                <a:ext cx="350695" cy="720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AD5307-0B38-1C18-272C-EBFEC0AAA4CD}"/>
                  </a:ext>
                </a:extLst>
              </p:cNvPr>
              <p:cNvSpPr txBox="1"/>
              <p:nvPr/>
            </p:nvSpPr>
            <p:spPr>
              <a:xfrm>
                <a:off x="1016747" y="4024686"/>
                <a:ext cx="2517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Curvature of spacetime</a:t>
                </a:r>
              </a:p>
            </p:txBody>
          </p:sp>
          <p:cxnSp>
            <p:nvCxnSpPr>
              <p:cNvPr id="25" name="Straight Arrow Connector 24">
                <a:extLst>
                  <a:ext uri="{FF2B5EF4-FFF2-40B4-BE49-F238E27FC236}">
                    <a16:creationId xmlns:a16="http://schemas.microsoft.com/office/drawing/2014/main" id="{90F95050-05FF-8F16-2001-E9CB227FC3AE}"/>
                  </a:ext>
                </a:extLst>
              </p:cNvPr>
              <p:cNvCxnSpPr>
                <a:cxnSpLocks/>
              </p:cNvCxnSpPr>
              <p:nvPr/>
            </p:nvCxnSpPr>
            <p:spPr>
              <a:xfrm flipH="1">
                <a:off x="1573007" y="5222326"/>
                <a:ext cx="415857" cy="33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547390-84B7-032F-70AD-5A1AEA6EBD05}"/>
                  </a:ext>
                </a:extLst>
              </p:cNvPr>
              <p:cNvSpPr txBox="1"/>
              <p:nvPr/>
            </p:nvSpPr>
            <p:spPr>
              <a:xfrm>
                <a:off x="-40874" y="5615540"/>
                <a:ext cx="2517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Ricci tensor = spacetime</a:t>
                </a:r>
              </a:p>
            </p:txBody>
          </p:sp>
          <p:cxnSp>
            <p:nvCxnSpPr>
              <p:cNvPr id="28" name="Straight Arrow Connector 27">
                <a:extLst>
                  <a:ext uri="{FF2B5EF4-FFF2-40B4-BE49-F238E27FC236}">
                    <a16:creationId xmlns:a16="http://schemas.microsoft.com/office/drawing/2014/main" id="{DC95766F-07CB-9891-6E54-0AC77B2807A5}"/>
                  </a:ext>
                </a:extLst>
              </p:cNvPr>
              <p:cNvCxnSpPr>
                <a:cxnSpLocks/>
              </p:cNvCxnSpPr>
              <p:nvPr/>
            </p:nvCxnSpPr>
            <p:spPr>
              <a:xfrm>
                <a:off x="2984230" y="5222326"/>
                <a:ext cx="284852" cy="33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B5F266-AFB0-1220-9510-B4C1245166DD}"/>
                      </a:ext>
                    </a:extLst>
                  </p:cNvPr>
                  <p:cNvSpPr txBox="1"/>
                  <p:nvPr/>
                </p:nvSpPr>
                <p:spPr>
                  <a:xfrm>
                    <a:off x="2764267" y="5623220"/>
                    <a:ext cx="3360420" cy="391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Metric </a:t>
                    </a:r>
                    <a14:m>
                      <m:oMath xmlns:m="http://schemas.openxmlformats.org/officeDocument/2006/math">
                        <m:sSub>
                          <m:sSubPr>
                            <m:ctrlPr>
                              <a:rPr kumimoji="0" lang="en-A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A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e>
                          <m:sub>
                            <m:r>
                              <a:rPr kumimoji="0" lang="en-AU"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𝜇𝜈</m:t>
                            </m:r>
                          </m:sub>
                        </m:sSub>
                      </m:oMath>
                    </a14:m>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 = gravitational field</a:t>
                    </a:r>
                  </a:p>
                </p:txBody>
              </p:sp>
            </mc:Choice>
            <mc:Fallback xmlns="">
              <p:sp>
                <p:nvSpPr>
                  <p:cNvPr id="31" name="TextBox 30">
                    <a:extLst>
                      <a:ext uri="{FF2B5EF4-FFF2-40B4-BE49-F238E27FC236}">
                        <a16:creationId xmlns:a16="http://schemas.microsoft.com/office/drawing/2014/main" id="{B5B5F266-AFB0-1220-9510-B4C1245166DD}"/>
                      </a:ext>
                    </a:extLst>
                  </p:cNvPr>
                  <p:cNvSpPr txBox="1">
                    <a:spLocks noRot="1" noChangeAspect="1" noMove="1" noResize="1" noEditPoints="1" noAdjustHandles="1" noChangeArrowheads="1" noChangeShapeType="1" noTextEdit="1"/>
                  </p:cNvSpPr>
                  <p:nvPr/>
                </p:nvSpPr>
                <p:spPr>
                  <a:xfrm>
                    <a:off x="2764267" y="5623220"/>
                    <a:ext cx="3360420" cy="391646"/>
                  </a:xfrm>
                  <a:prstGeom prst="rect">
                    <a:avLst/>
                  </a:prstGeom>
                  <a:blipFill>
                    <a:blip r:embed="rId5"/>
                    <a:stretch>
                      <a:fillRect l="-1452" t="-7813" b="-20313"/>
                    </a:stretch>
                  </a:blipFill>
                </p:spPr>
                <p:txBody>
                  <a:bodyPr/>
                  <a:lstStyle/>
                  <a:p>
                    <a:r>
                      <a:rPr lang="en-AU">
                        <a:noFill/>
                      </a:rPr>
                      <a:t> </a:t>
                    </a:r>
                  </a:p>
                </p:txBody>
              </p:sp>
            </mc:Fallback>
          </mc:AlternateContent>
        </p:grpSp>
      </p:grpSp>
      <p:pic>
        <p:nvPicPr>
          <p:cNvPr id="42" name="Picture 41">
            <a:extLst>
              <a:ext uri="{FF2B5EF4-FFF2-40B4-BE49-F238E27FC236}">
                <a16:creationId xmlns:a16="http://schemas.microsoft.com/office/drawing/2014/main" id="{B62D6904-313F-3474-FBEA-08E90ED471E6}"/>
              </a:ext>
            </a:extLst>
          </p:cNvPr>
          <p:cNvPicPr>
            <a:picLocks noChangeAspect="1"/>
          </p:cNvPicPr>
          <p:nvPr/>
        </p:nvPicPr>
        <p:blipFill>
          <a:blip r:embed="rId6"/>
          <a:stretch>
            <a:fillRect/>
          </a:stretch>
        </p:blipFill>
        <p:spPr>
          <a:xfrm>
            <a:off x="7794881" y="2133450"/>
            <a:ext cx="4302759" cy="3773517"/>
          </a:xfrm>
          <a:prstGeom prst="rect">
            <a:avLst/>
          </a:prstGeom>
        </p:spPr>
      </p:pic>
      <p:sp>
        <p:nvSpPr>
          <p:cNvPr id="44" name="TextBox 43">
            <a:extLst>
              <a:ext uri="{FF2B5EF4-FFF2-40B4-BE49-F238E27FC236}">
                <a16:creationId xmlns:a16="http://schemas.microsoft.com/office/drawing/2014/main" id="{7F01E97F-56DC-0730-DC3B-E0AE521D6C9F}"/>
              </a:ext>
            </a:extLst>
          </p:cNvPr>
          <p:cNvSpPr txBox="1"/>
          <p:nvPr/>
        </p:nvSpPr>
        <p:spPr>
          <a:xfrm>
            <a:off x="8918713" y="6112164"/>
            <a:ext cx="22793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Image credit: R Nave</a:t>
            </a:r>
          </a:p>
        </p:txBody>
      </p:sp>
      <p:sp>
        <p:nvSpPr>
          <p:cNvPr id="3" name="TextBox 2">
            <a:extLst>
              <a:ext uri="{FF2B5EF4-FFF2-40B4-BE49-F238E27FC236}">
                <a16:creationId xmlns:a16="http://schemas.microsoft.com/office/drawing/2014/main" id="{B78001ED-54E6-7CA2-8551-3B4C6C69AFD1}"/>
              </a:ext>
            </a:extLst>
          </p:cNvPr>
          <p:cNvSpPr txBox="1"/>
          <p:nvPr/>
        </p:nvSpPr>
        <p:spPr>
          <a:xfrm>
            <a:off x="2140125" y="1979398"/>
            <a:ext cx="2375703" cy="67710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900" b="0" i="0" u="none" strike="noStrike" kern="1200" cap="none" spc="0" normalizeH="0" baseline="0" noProof="0" dirty="0">
                <a:ln>
                  <a:noFill/>
                </a:ln>
                <a:solidFill>
                  <a:prstClr val="black"/>
                </a:solidFill>
                <a:effectLst/>
                <a:uLnTx/>
                <a:uFillTx/>
                <a:latin typeface="Calibri" panose="020F0502020204030204"/>
                <a:ea typeface="+mn-ea"/>
                <a:cs typeface="+mn-cs"/>
              </a:rPr>
              <a:t>Spacetime tells matter how to move</a:t>
            </a:r>
          </a:p>
        </p:txBody>
      </p:sp>
      <p:sp>
        <p:nvSpPr>
          <p:cNvPr id="4" name="TextBox 3">
            <a:extLst>
              <a:ext uri="{FF2B5EF4-FFF2-40B4-BE49-F238E27FC236}">
                <a16:creationId xmlns:a16="http://schemas.microsoft.com/office/drawing/2014/main" id="{1925C178-66CD-DE72-2D5E-221C93533BFB}"/>
              </a:ext>
            </a:extLst>
          </p:cNvPr>
          <p:cNvSpPr txBox="1"/>
          <p:nvPr/>
        </p:nvSpPr>
        <p:spPr>
          <a:xfrm>
            <a:off x="5363926" y="1971672"/>
            <a:ext cx="2430955" cy="67710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900" b="0" i="0" u="none" strike="noStrike" kern="1200" cap="none" spc="0" normalizeH="0" baseline="0" noProof="0" dirty="0">
                <a:ln>
                  <a:noFill/>
                </a:ln>
                <a:solidFill>
                  <a:prstClr val="black"/>
                </a:solidFill>
                <a:effectLst/>
                <a:uLnTx/>
                <a:uFillTx/>
                <a:latin typeface="Calibri" panose="020F0502020204030204"/>
                <a:ea typeface="+mn-ea"/>
                <a:cs typeface="+mn-cs"/>
              </a:rPr>
              <a:t>Matter tells spacetime how to curve</a:t>
            </a:r>
          </a:p>
        </p:txBody>
      </p:sp>
    </p:spTree>
    <p:extLst>
      <p:ext uri="{BB962C8B-B14F-4D97-AF65-F5344CB8AC3E}">
        <p14:creationId xmlns:p14="http://schemas.microsoft.com/office/powerpoint/2010/main" val="2562155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6144D3-141B-1680-9A8F-72BC14D1535B}"/>
              </a:ext>
            </a:extLst>
          </p:cNvPr>
          <p:cNvSpPr>
            <a:spLocks noGrp="1"/>
          </p:cNvSpPr>
          <p:nvPr>
            <p:ph type="title"/>
          </p:nvPr>
        </p:nvSpPr>
        <p:spPr>
          <a:xfrm>
            <a:off x="640080" y="329184"/>
            <a:ext cx="6894576" cy="1783080"/>
          </a:xfrm>
        </p:spPr>
        <p:txBody>
          <a:bodyPr anchor="b">
            <a:normAutofit/>
          </a:bodyPr>
          <a:lstStyle/>
          <a:p>
            <a:r>
              <a:rPr lang="en-AU" sz="5400" dirty="0"/>
              <a:t>EM and GR analogy</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925F2EF-6D7F-E54B-2F15-1B9D788E86AC}"/>
              </a:ext>
            </a:extLst>
          </p:cNvPr>
          <p:cNvSpPr>
            <a:spLocks noGrp="1"/>
          </p:cNvSpPr>
          <p:nvPr>
            <p:ph idx="1"/>
          </p:nvPr>
        </p:nvSpPr>
        <p:spPr>
          <a:xfrm>
            <a:off x="640080" y="2706624"/>
            <a:ext cx="6894576" cy="3483864"/>
          </a:xfrm>
        </p:spPr>
        <p:txBody>
          <a:bodyPr>
            <a:normAutofit/>
          </a:bodyPr>
          <a:lstStyle/>
          <a:p>
            <a:r>
              <a:rPr lang="en-AU" sz="2000" dirty="0"/>
              <a:t>Many strong analogies between gravity and EM.</a:t>
            </a:r>
          </a:p>
          <a:p>
            <a:r>
              <a:rPr lang="en-AU" sz="2000" dirty="0"/>
              <a:t>Gravitoelectromagnetism (weak field limit of GR) produces equations very similar to Maxwell’s.</a:t>
            </a:r>
          </a:p>
          <a:p>
            <a:r>
              <a:rPr lang="en-AU" sz="2000" dirty="0"/>
              <a:t>Gravitoelectric and gravitomagnetic fields appear.</a:t>
            </a:r>
          </a:p>
          <a:p>
            <a:r>
              <a:rPr lang="en-AU" sz="2000" dirty="0"/>
              <a:t>Experimentally identified effects, such as spin precession and Lense-Thirring effect.</a:t>
            </a:r>
          </a:p>
        </p:txBody>
      </p:sp>
      <p:pic>
        <p:nvPicPr>
          <p:cNvPr id="5" name="Picture 4">
            <a:extLst>
              <a:ext uri="{FF2B5EF4-FFF2-40B4-BE49-F238E27FC236}">
                <a16:creationId xmlns:a16="http://schemas.microsoft.com/office/drawing/2014/main" id="{E7D29533-877F-00BC-4F3E-B32FA4BD620D}"/>
              </a:ext>
            </a:extLst>
          </p:cNvPr>
          <p:cNvPicPr>
            <a:picLocks noChangeAspect="1"/>
          </p:cNvPicPr>
          <p:nvPr/>
        </p:nvPicPr>
        <p:blipFill>
          <a:blip r:embed="rId3"/>
          <a:stretch>
            <a:fillRect/>
          </a:stretch>
        </p:blipFill>
        <p:spPr>
          <a:xfrm>
            <a:off x="7863840" y="4233281"/>
            <a:ext cx="3995928" cy="1868095"/>
          </a:xfrm>
          <a:prstGeom prst="rect">
            <a:avLst/>
          </a:prstGeom>
        </p:spPr>
      </p:pic>
      <p:grpSp>
        <p:nvGrpSpPr>
          <p:cNvPr id="8" name="Group 7">
            <a:extLst>
              <a:ext uri="{FF2B5EF4-FFF2-40B4-BE49-F238E27FC236}">
                <a16:creationId xmlns:a16="http://schemas.microsoft.com/office/drawing/2014/main" id="{4DBCA502-6B53-6782-228A-24D20AD1FCF2}"/>
              </a:ext>
            </a:extLst>
          </p:cNvPr>
          <p:cNvGrpSpPr/>
          <p:nvPr/>
        </p:nvGrpSpPr>
        <p:grpSpPr>
          <a:xfrm>
            <a:off x="7863840" y="505385"/>
            <a:ext cx="4014216" cy="3452865"/>
            <a:chOff x="7863840" y="505385"/>
            <a:chExt cx="4014216" cy="3452865"/>
          </a:xfrm>
        </p:grpSpPr>
        <p:pic>
          <p:nvPicPr>
            <p:cNvPr id="6" name="Picture 5">
              <a:extLst>
                <a:ext uri="{FF2B5EF4-FFF2-40B4-BE49-F238E27FC236}">
                  <a16:creationId xmlns:a16="http://schemas.microsoft.com/office/drawing/2014/main" id="{FAC230F1-A5C9-EA15-8738-7575DFED9F22}"/>
                </a:ext>
              </a:extLst>
            </p:cNvPr>
            <p:cNvPicPr>
              <a:picLocks noChangeAspect="1"/>
            </p:cNvPicPr>
            <p:nvPr/>
          </p:nvPicPr>
          <p:blipFill>
            <a:blip r:embed="rId4"/>
            <a:stretch>
              <a:fillRect/>
            </a:stretch>
          </p:blipFill>
          <p:spPr>
            <a:xfrm>
              <a:off x="7863840" y="505385"/>
              <a:ext cx="4014216" cy="3077565"/>
            </a:xfrm>
            <a:prstGeom prst="rect">
              <a:avLst/>
            </a:prstGeom>
          </p:spPr>
        </p:pic>
        <p:sp>
          <p:nvSpPr>
            <p:cNvPr id="7" name="TextBox 6">
              <a:extLst>
                <a:ext uri="{FF2B5EF4-FFF2-40B4-BE49-F238E27FC236}">
                  <a16:creationId xmlns:a16="http://schemas.microsoft.com/office/drawing/2014/main" id="{480D77C5-59C4-B0AD-1E4E-37C128C135C3}"/>
                </a:ext>
              </a:extLst>
            </p:cNvPr>
            <p:cNvSpPr txBox="1"/>
            <p:nvPr/>
          </p:nvSpPr>
          <p:spPr>
            <a:xfrm>
              <a:off x="7863840" y="3712029"/>
              <a:ext cx="39959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black"/>
                  </a:solidFill>
                  <a:effectLst/>
                  <a:uLnTx/>
                  <a:uFillTx/>
                  <a:latin typeface="Calibri" panose="020F0502020204030204"/>
                  <a:ea typeface="+mn-ea"/>
                  <a:cs typeface="+mn-cs"/>
                </a:rPr>
                <a:t>Image credit:  https://en.wikipedia.org/wiki/Gravitoelectromagnetism</a:t>
              </a:r>
            </a:p>
          </p:txBody>
        </p:sp>
      </p:grpSp>
    </p:spTree>
    <p:extLst>
      <p:ext uri="{BB962C8B-B14F-4D97-AF65-F5344CB8AC3E}">
        <p14:creationId xmlns:p14="http://schemas.microsoft.com/office/powerpoint/2010/main" val="25356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475A-B42F-B34D-44EF-A4D00D2B1763}"/>
              </a:ext>
            </a:extLst>
          </p:cNvPr>
          <p:cNvSpPr>
            <a:spLocks noGrp="1"/>
          </p:cNvSpPr>
          <p:nvPr>
            <p:ph type="title"/>
          </p:nvPr>
        </p:nvSpPr>
        <p:spPr/>
        <p:txBody>
          <a:bodyPr/>
          <a:lstStyle/>
          <a:p>
            <a:r>
              <a:rPr lang="en-AU" dirty="0"/>
              <a:t>Magnetic reconnection</a:t>
            </a:r>
          </a:p>
        </p:txBody>
      </p:sp>
      <p:sp>
        <p:nvSpPr>
          <p:cNvPr id="3" name="Content Placeholder 2">
            <a:extLst>
              <a:ext uri="{FF2B5EF4-FFF2-40B4-BE49-F238E27FC236}">
                <a16:creationId xmlns:a16="http://schemas.microsoft.com/office/drawing/2014/main" id="{240F6C58-A14C-9B1C-90DA-B40D63BAEF5D}"/>
              </a:ext>
            </a:extLst>
          </p:cNvPr>
          <p:cNvSpPr>
            <a:spLocks noGrp="1"/>
          </p:cNvSpPr>
          <p:nvPr>
            <p:ph idx="1"/>
          </p:nvPr>
        </p:nvSpPr>
        <p:spPr>
          <a:xfrm>
            <a:off x="838200" y="1825625"/>
            <a:ext cx="5450840" cy="4351338"/>
          </a:xfrm>
        </p:spPr>
        <p:txBody>
          <a:bodyPr>
            <a:noAutofit/>
          </a:bodyPr>
          <a:lstStyle/>
          <a:p>
            <a:r>
              <a:rPr lang="en-AU" sz="2000" dirty="0"/>
              <a:t>Magnetic field lines in plasma can snap, and reform into a new arrangement, releasing large amounts of magnetic energy in the form of particle and EM emission.</a:t>
            </a:r>
          </a:p>
          <a:p>
            <a:r>
              <a:rPr lang="en-AU" sz="2000" dirty="0"/>
              <a:t>Happens in current sheets, where magnetic field can go to zero due to resistivity, allowing field lines to be “cut and pasted” back together.</a:t>
            </a:r>
          </a:p>
          <a:p>
            <a:r>
              <a:rPr lang="en-AU" sz="2000" dirty="0"/>
              <a:t>Occurs frequently in space, e.g. with solar flares in the sun.</a:t>
            </a:r>
          </a:p>
        </p:txBody>
      </p:sp>
      <p:grpSp>
        <p:nvGrpSpPr>
          <p:cNvPr id="10" name="Group 9">
            <a:extLst>
              <a:ext uri="{FF2B5EF4-FFF2-40B4-BE49-F238E27FC236}">
                <a16:creationId xmlns:a16="http://schemas.microsoft.com/office/drawing/2014/main" id="{A758BEF4-4EE6-9375-A04F-4CF47A1E70A7}"/>
              </a:ext>
            </a:extLst>
          </p:cNvPr>
          <p:cNvGrpSpPr/>
          <p:nvPr/>
        </p:nvGrpSpPr>
        <p:grpSpPr>
          <a:xfrm>
            <a:off x="6977693" y="2361067"/>
            <a:ext cx="4598504" cy="3446564"/>
            <a:chOff x="7298584" y="2238375"/>
            <a:chExt cx="4598504" cy="3446564"/>
          </a:xfrm>
        </p:grpSpPr>
        <p:pic>
          <p:nvPicPr>
            <p:cNvPr id="8" name="Picture 7">
              <a:extLst>
                <a:ext uri="{FF2B5EF4-FFF2-40B4-BE49-F238E27FC236}">
                  <a16:creationId xmlns:a16="http://schemas.microsoft.com/office/drawing/2014/main" id="{30EA650C-0A40-358D-5D50-1A98B5864084}"/>
                </a:ext>
              </a:extLst>
            </p:cNvPr>
            <p:cNvPicPr>
              <a:picLocks noChangeAspect="1"/>
            </p:cNvPicPr>
            <p:nvPr/>
          </p:nvPicPr>
          <p:blipFill>
            <a:blip r:embed="rId3"/>
            <a:stretch>
              <a:fillRect/>
            </a:stretch>
          </p:blipFill>
          <p:spPr>
            <a:xfrm>
              <a:off x="7298584" y="2238375"/>
              <a:ext cx="4598504" cy="3077232"/>
            </a:xfrm>
            <a:prstGeom prst="rect">
              <a:avLst/>
            </a:prstGeom>
          </p:spPr>
        </p:pic>
        <p:sp>
          <p:nvSpPr>
            <p:cNvPr id="9" name="TextBox 8">
              <a:extLst>
                <a:ext uri="{FF2B5EF4-FFF2-40B4-BE49-F238E27FC236}">
                  <a16:creationId xmlns:a16="http://schemas.microsoft.com/office/drawing/2014/main" id="{B9F18BE5-FF66-E081-6729-27F5831E4A58}"/>
                </a:ext>
              </a:extLst>
            </p:cNvPr>
            <p:cNvSpPr txBox="1"/>
            <p:nvPr/>
          </p:nvSpPr>
          <p:spPr>
            <a:xfrm>
              <a:off x="7846944" y="5315607"/>
              <a:ext cx="27034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Credit: Kevin J. </a:t>
              </a:r>
              <a:r>
                <a:rPr kumimoji="0" lang="en-AU" sz="1800" b="0" i="0" u="none" strike="noStrike" kern="1200" cap="none" spc="0" normalizeH="0" baseline="0" noProof="0" dirty="0" err="1">
                  <a:ln>
                    <a:noFill/>
                  </a:ln>
                  <a:solidFill>
                    <a:prstClr val="black"/>
                  </a:solidFill>
                  <a:effectLst/>
                  <a:uLnTx/>
                  <a:uFillTx/>
                  <a:latin typeface="Calibri" panose="020F0502020204030204"/>
                  <a:ea typeface="+mn-ea"/>
                  <a:cs typeface="+mn-cs"/>
                </a:rPr>
                <a:t>Genestreti</a:t>
              </a: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D4EC19A4-197D-3B0E-2B78-405E8A439042}"/>
              </a:ext>
            </a:extLst>
          </p:cNvPr>
          <p:cNvGrpSpPr/>
          <p:nvPr/>
        </p:nvGrpSpPr>
        <p:grpSpPr>
          <a:xfrm>
            <a:off x="6977693" y="2643702"/>
            <a:ext cx="5009322" cy="3188830"/>
            <a:chOff x="6798366" y="2654205"/>
            <a:chExt cx="5009322" cy="3188830"/>
          </a:xfrm>
        </p:grpSpPr>
        <p:pic>
          <p:nvPicPr>
            <p:cNvPr id="1026" name="Picture 2">
              <a:extLst>
                <a:ext uri="{FF2B5EF4-FFF2-40B4-BE49-F238E27FC236}">
                  <a16:creationId xmlns:a16="http://schemas.microsoft.com/office/drawing/2014/main" id="{E20B58FD-5533-7B2E-FC8C-767A1D6AD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374" y="2654205"/>
              <a:ext cx="3619500" cy="2628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CA2CBE-4616-946D-F1EA-A1C39302B688}"/>
                </a:ext>
              </a:extLst>
            </p:cNvPr>
            <p:cNvSpPr txBox="1"/>
            <p:nvPr/>
          </p:nvSpPr>
          <p:spPr>
            <a:xfrm>
              <a:off x="6798366" y="5535258"/>
              <a:ext cx="500932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Credit: https://en.wikipedia.org/wiki/Magnetic_reconnection</a:t>
              </a:r>
            </a:p>
          </p:txBody>
        </p:sp>
      </p:grpSp>
      <p:grpSp>
        <p:nvGrpSpPr>
          <p:cNvPr id="15" name="Group 14">
            <a:extLst>
              <a:ext uri="{FF2B5EF4-FFF2-40B4-BE49-F238E27FC236}">
                <a16:creationId xmlns:a16="http://schemas.microsoft.com/office/drawing/2014/main" id="{F7E413E6-4DD1-50B5-EE53-72B3A4C3E53E}"/>
              </a:ext>
            </a:extLst>
          </p:cNvPr>
          <p:cNvGrpSpPr/>
          <p:nvPr/>
        </p:nvGrpSpPr>
        <p:grpSpPr>
          <a:xfrm>
            <a:off x="7058942" y="2006200"/>
            <a:ext cx="4436006" cy="4170763"/>
            <a:chOff x="6964128" y="1903571"/>
            <a:chExt cx="4436006" cy="4170763"/>
          </a:xfrm>
        </p:grpSpPr>
        <p:pic>
          <p:nvPicPr>
            <p:cNvPr id="7" name="Picture 6">
              <a:extLst>
                <a:ext uri="{FF2B5EF4-FFF2-40B4-BE49-F238E27FC236}">
                  <a16:creationId xmlns:a16="http://schemas.microsoft.com/office/drawing/2014/main" id="{42C23828-AF89-3973-AF34-356481316AA2}"/>
                </a:ext>
              </a:extLst>
            </p:cNvPr>
            <p:cNvPicPr>
              <a:picLocks noChangeAspect="1"/>
            </p:cNvPicPr>
            <p:nvPr/>
          </p:nvPicPr>
          <p:blipFill>
            <a:blip r:embed="rId5"/>
            <a:stretch>
              <a:fillRect/>
            </a:stretch>
          </p:blipFill>
          <p:spPr>
            <a:xfrm>
              <a:off x="6964128" y="1903571"/>
              <a:ext cx="4436006" cy="3773214"/>
            </a:xfrm>
            <a:prstGeom prst="rect">
              <a:avLst/>
            </a:prstGeom>
          </p:spPr>
        </p:pic>
        <p:sp>
          <p:nvSpPr>
            <p:cNvPr id="14" name="TextBox 13">
              <a:extLst>
                <a:ext uri="{FF2B5EF4-FFF2-40B4-BE49-F238E27FC236}">
                  <a16:creationId xmlns:a16="http://schemas.microsoft.com/office/drawing/2014/main" id="{403F3BBF-85C7-F592-E2A2-CA3597479643}"/>
                </a:ext>
              </a:extLst>
            </p:cNvPr>
            <p:cNvSpPr txBox="1"/>
            <p:nvPr/>
          </p:nvSpPr>
          <p:spPr>
            <a:xfrm>
              <a:off x="7818782" y="5705002"/>
              <a:ext cx="34058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Credit: Allison Youngblood</a:t>
              </a:r>
            </a:p>
          </p:txBody>
        </p:sp>
      </p:grpSp>
    </p:spTree>
    <p:extLst>
      <p:ext uri="{BB962C8B-B14F-4D97-AF65-F5344CB8AC3E}">
        <p14:creationId xmlns:p14="http://schemas.microsoft.com/office/powerpoint/2010/main" val="376204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690B80-15C1-9D4F-CF1E-6E04D69BA221}"/>
              </a:ext>
            </a:extLst>
          </p:cNvPr>
          <p:cNvSpPr>
            <a:spLocks noGrp="1"/>
          </p:cNvSpPr>
          <p:nvPr>
            <p:ph type="title"/>
          </p:nvPr>
        </p:nvSpPr>
        <p:spPr>
          <a:xfrm>
            <a:off x="630936" y="639520"/>
            <a:ext cx="3429000" cy="1719072"/>
          </a:xfrm>
        </p:spPr>
        <p:txBody>
          <a:bodyPr anchor="b">
            <a:normAutofit/>
          </a:bodyPr>
          <a:lstStyle/>
          <a:p>
            <a:r>
              <a:rPr lang="en-AU" sz="4600"/>
              <a:t>Gravitational reconnection</a:t>
            </a:r>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73CA62-C6AC-3D77-FAC4-A69D97EA10AD}"/>
              </a:ext>
            </a:extLst>
          </p:cNvPr>
          <p:cNvSpPr>
            <a:spLocks noGrp="1"/>
          </p:cNvSpPr>
          <p:nvPr>
            <p:ph idx="1"/>
          </p:nvPr>
        </p:nvSpPr>
        <p:spPr>
          <a:xfrm>
            <a:off x="630936" y="2807208"/>
            <a:ext cx="6095682" cy="4050792"/>
          </a:xfrm>
        </p:spPr>
        <p:txBody>
          <a:bodyPr anchor="t">
            <a:normAutofit/>
          </a:bodyPr>
          <a:lstStyle/>
          <a:p>
            <a:r>
              <a:rPr lang="en-AU" sz="2200" dirty="0"/>
              <a:t>Can observe magnetic field lines snapping at null points as two bar magnets approach.</a:t>
            </a:r>
          </a:p>
          <a:p>
            <a:r>
              <a:rPr lang="en-AU" sz="2200" dirty="0"/>
              <a:t>Could analogous effect occur with orbiting pair of binary Kerr black holes (gravitational analogue of a dipole).</a:t>
            </a:r>
          </a:p>
          <a:p>
            <a:r>
              <a:rPr lang="en-AU" sz="2200" dirty="0"/>
              <a:t>Reconnection at null points between black holes could cause an ejection of material.</a:t>
            </a:r>
          </a:p>
        </p:txBody>
      </p:sp>
      <p:sp>
        <p:nvSpPr>
          <p:cNvPr id="4" name="TextBox 3">
            <a:extLst>
              <a:ext uri="{FF2B5EF4-FFF2-40B4-BE49-F238E27FC236}">
                <a16:creationId xmlns:a16="http://schemas.microsoft.com/office/drawing/2014/main" id="{DE0BF79C-E4E0-54A4-6466-ECF0E430347A}"/>
              </a:ext>
            </a:extLst>
          </p:cNvPr>
          <p:cNvSpPr txBox="1"/>
          <p:nvPr/>
        </p:nvSpPr>
        <p:spPr>
          <a:xfrm>
            <a:off x="6726620" y="3007164"/>
            <a:ext cx="52867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rPr>
              <a:t>Demonstration of reconnection between dipoles, taken from stack exchange post: https://physics.stackexchange.com/questions/559741/what-is-happening-when-magnetic-field-lines-snap-or-break</a:t>
            </a:r>
          </a:p>
        </p:txBody>
      </p:sp>
      <p:pic>
        <p:nvPicPr>
          <p:cNvPr id="7" name="Picture 6" descr="Chart, scatter chart, bubble chart&#10;&#10;Description automatically generated">
            <a:extLst>
              <a:ext uri="{FF2B5EF4-FFF2-40B4-BE49-F238E27FC236}">
                <a16:creationId xmlns:a16="http://schemas.microsoft.com/office/drawing/2014/main" id="{F9402C5A-134D-94ED-3E83-A9E28DC58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19" y="3614182"/>
            <a:ext cx="4519449" cy="3212898"/>
          </a:xfrm>
          <a:prstGeom prst="rect">
            <a:avLst/>
          </a:prstGeom>
        </p:spPr>
      </p:pic>
      <p:sp>
        <p:nvSpPr>
          <p:cNvPr id="8" name="TextBox 7">
            <a:extLst>
              <a:ext uri="{FF2B5EF4-FFF2-40B4-BE49-F238E27FC236}">
                <a16:creationId xmlns:a16="http://schemas.microsoft.com/office/drawing/2014/main" id="{C3401E11-674D-B8D2-E9FE-761D60C1DF50}"/>
              </a:ext>
            </a:extLst>
          </p:cNvPr>
          <p:cNvSpPr txBox="1"/>
          <p:nvPr/>
        </p:nvSpPr>
        <p:spPr>
          <a:xfrm>
            <a:off x="6726620" y="6365415"/>
            <a:ext cx="52867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rPr>
              <a:t>Cartoon illustrating how reconnection of gravitational field lines might look between binary (Kerr) black holes</a:t>
            </a:r>
          </a:p>
        </p:txBody>
      </p:sp>
      <p:pic>
        <p:nvPicPr>
          <p:cNvPr id="10" name="Picture 9">
            <a:extLst>
              <a:ext uri="{FF2B5EF4-FFF2-40B4-BE49-F238E27FC236}">
                <a16:creationId xmlns:a16="http://schemas.microsoft.com/office/drawing/2014/main" id="{9371E1EA-F731-B953-8521-C4F24C8C3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619" y="463989"/>
            <a:ext cx="5286703" cy="2543175"/>
          </a:xfrm>
          <a:prstGeom prst="rect">
            <a:avLst/>
          </a:prstGeom>
        </p:spPr>
      </p:pic>
    </p:spTree>
    <p:extLst>
      <p:ext uri="{BB962C8B-B14F-4D97-AF65-F5344CB8AC3E}">
        <p14:creationId xmlns:p14="http://schemas.microsoft.com/office/powerpoint/2010/main" val="1445954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A6B5A9-E791-F932-3E41-D900E145472D}"/>
              </a:ext>
            </a:extLst>
          </p:cNvPr>
          <p:cNvPicPr>
            <a:picLocks noChangeAspect="1"/>
          </p:cNvPicPr>
          <p:nvPr/>
        </p:nvPicPr>
        <p:blipFill>
          <a:blip r:embed="rId2"/>
          <a:stretch>
            <a:fillRect/>
          </a:stretch>
        </p:blipFill>
        <p:spPr>
          <a:xfrm>
            <a:off x="3111085" y="1981200"/>
            <a:ext cx="5969829" cy="3232150"/>
          </a:xfrm>
          <a:prstGeom prst="rect">
            <a:avLst/>
          </a:prstGeom>
        </p:spPr>
      </p:pic>
    </p:spTree>
    <p:extLst>
      <p:ext uri="{BB962C8B-B14F-4D97-AF65-F5344CB8AC3E}">
        <p14:creationId xmlns:p14="http://schemas.microsoft.com/office/powerpoint/2010/main" val="852963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2180</Words>
  <Application>Microsoft Office PowerPoint</Application>
  <PresentationFormat>Widescreen</PresentationFormat>
  <Paragraphs>106</Paragraphs>
  <Slides>17</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Lora</vt:lpstr>
      <vt:lpstr>Office Theme</vt:lpstr>
      <vt:lpstr>Studying the merger of two black holes</vt:lpstr>
      <vt:lpstr>Introduction</vt:lpstr>
      <vt:lpstr>Binary black holes</vt:lpstr>
      <vt:lpstr>Unanswered questions</vt:lpstr>
      <vt:lpstr>General relativity</vt:lpstr>
      <vt:lpstr>EM and GR analogy</vt:lpstr>
      <vt:lpstr>Magnetic reconnection</vt:lpstr>
      <vt:lpstr>Gravitational reconnection</vt:lpstr>
      <vt:lpstr>PowerPoint Presentation</vt:lpstr>
      <vt:lpstr>Progress</vt:lpstr>
      <vt:lpstr>Basic model</vt:lpstr>
      <vt:lpstr>Basic model results</vt:lpstr>
      <vt:lpstr>Improving the model</vt:lpstr>
      <vt:lpstr>Black hole matter shell</vt:lpstr>
      <vt:lpstr>Energy flow</vt:lpstr>
      <vt:lpstr>Thesis progress</vt:lpstr>
      <vt:lpstr>Remaining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the merger of two black holes</dc:title>
  <dc:creator>Jordan Moncrieff (22968254)</dc:creator>
  <cp:lastModifiedBy>Jordan Moncrieff (22968254)</cp:lastModifiedBy>
  <cp:revision>2</cp:revision>
  <dcterms:created xsi:type="dcterms:W3CDTF">2023-08-13T16:03:44Z</dcterms:created>
  <dcterms:modified xsi:type="dcterms:W3CDTF">2023-08-13T18:11:51Z</dcterms:modified>
</cp:coreProperties>
</file>